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4"/>
  </p:notesMasterIdLst>
  <p:sldIdLst>
    <p:sldId id="279" r:id="rId2"/>
    <p:sldId id="280" r:id="rId3"/>
    <p:sldId id="263" r:id="rId4"/>
    <p:sldId id="264" r:id="rId5"/>
    <p:sldId id="265" r:id="rId6"/>
    <p:sldId id="267" r:id="rId7"/>
    <p:sldId id="266" r:id="rId8"/>
    <p:sldId id="261" r:id="rId9"/>
    <p:sldId id="283" r:id="rId10"/>
    <p:sldId id="287" r:id="rId11"/>
    <p:sldId id="284" r:id="rId12"/>
    <p:sldId id="285" r:id="rId13"/>
    <p:sldId id="257" r:id="rId14"/>
    <p:sldId id="258" r:id="rId15"/>
    <p:sldId id="262" r:id="rId16"/>
    <p:sldId id="274" r:id="rId17"/>
    <p:sldId id="275" r:id="rId18"/>
    <p:sldId id="268" r:id="rId19"/>
    <p:sldId id="260" r:id="rId20"/>
    <p:sldId id="276" r:id="rId21"/>
    <p:sldId id="277"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2" autoAdjust="0"/>
  </p:normalViewPr>
  <p:slideViewPr>
    <p:cSldViewPr>
      <p:cViewPr>
        <p:scale>
          <a:sx n="75" d="100"/>
          <a:sy n="75" d="100"/>
        </p:scale>
        <p:origin x="1666" y="1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C6271-A474-438B-A244-9ACC33EC7BE4}"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790BFAAA-8B75-41D8-9695-617020BF354B}" type="pres">
      <dgm:prSet presAssocID="{F38C6271-A474-438B-A244-9ACC33EC7BE4}" presName="Name0" presStyleCnt="0">
        <dgm:presLayoutVars>
          <dgm:dir/>
          <dgm:resizeHandles val="exact"/>
        </dgm:presLayoutVars>
      </dgm:prSet>
      <dgm:spPr/>
    </dgm:pt>
  </dgm:ptLst>
  <dgm:cxnLst>
    <dgm:cxn modelId="{85F99A32-7D0C-445C-9675-8E83234EF33B}" type="presOf" srcId="{F38C6271-A474-438B-A244-9ACC33EC7BE4}" destId="{790BFAAA-8B75-41D8-9695-617020BF354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E33649-1A3A-425D-BD5D-6E8555D9C69A}" type="doc">
      <dgm:prSet loTypeId="urn:microsoft.com/office/officeart/2005/8/layout/rings+Icon" loCatId="relationship" qsTypeId="urn:microsoft.com/office/officeart/2005/8/quickstyle/simple1" qsCatId="simple" csTypeId="urn:microsoft.com/office/officeart/2005/8/colors/accent3_1" csCatId="accent3" phldr="1"/>
      <dgm:spPr/>
      <dgm:t>
        <a:bodyPr/>
        <a:lstStyle/>
        <a:p>
          <a:endParaRPr lang="en-US"/>
        </a:p>
      </dgm:t>
    </dgm:pt>
    <dgm:pt modelId="{FC9DD29E-3C66-41C8-B508-C12BA736B29A}">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200" dirty="0">
              <a:latin typeface="Arial" pitchFamily="34" charset="0"/>
              <a:ea typeface="Arial Unicode MS" pitchFamily="34" charset="-128"/>
              <a:cs typeface="Arial" pitchFamily="34" charset="0"/>
            </a:rPr>
            <a:t>1-Automated</a:t>
          </a: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5898743C-E7A6-4F47-9C03-CCEA1E473DF2}">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200" dirty="0">
              <a:latin typeface="Arial" pitchFamily="34" charset="0"/>
              <a:ea typeface="Arial Unicode MS" pitchFamily="34" charset="-128"/>
              <a:cs typeface="Arial" pitchFamily="34" charset="0"/>
            </a:rPr>
            <a:t>  3-Effective</a:t>
          </a: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a:latin typeface="Arial" pitchFamily="34" charset="0"/>
              <a:ea typeface="Arial Unicode MS" pitchFamily="34" charset="-128"/>
              <a:cs typeface="Arial" pitchFamily="34" charset="0"/>
            </a:rPr>
            <a:t>2- Keep save extra time </a:t>
          </a:r>
        </a:p>
      </dgm:t>
    </dgm:pt>
    <dgm:pt modelId="{CB508629-E5AE-417E-A2D8-88FEAE5FEF91}" type="sibTrans" cxnId="{26E00026-420B-4AF2-ACF5-F0474FAAA692}">
      <dgm:prSet/>
      <dgm:spPr/>
      <dgm:t>
        <a:bodyPr/>
        <a:lstStyle/>
        <a:p>
          <a:endParaRPr lang="en-US"/>
        </a:p>
      </dgm:t>
    </dgm:pt>
    <dgm:pt modelId="{CA2F4E02-E287-4508-927A-49B5A0AAEEB2}" type="parTrans" cxnId="{26E00026-420B-4AF2-ACF5-F0474FAAA692}">
      <dgm:prSet/>
      <dgm:spPr/>
      <dgm:t>
        <a:bodyPr/>
        <a:lstStyle/>
        <a:p>
          <a:endParaRPr lang="en-US"/>
        </a:p>
      </dgm:t>
    </dgm:pt>
    <dgm:pt modelId="{326D7E27-2ED1-408C-9165-5295D3BE590E}" type="pres">
      <dgm:prSet presAssocID="{71E33649-1A3A-425D-BD5D-6E8555D9C69A}" presName="Name0" presStyleCnt="0">
        <dgm:presLayoutVars>
          <dgm:chMax val="7"/>
          <dgm:dir/>
          <dgm:resizeHandles val="exact"/>
        </dgm:presLayoutVars>
      </dgm:prSet>
      <dgm:spPr/>
    </dgm:pt>
    <dgm:pt modelId="{C9E4F9E3-9003-4DBA-9148-25BB55FC1937}" type="pres">
      <dgm:prSet presAssocID="{71E33649-1A3A-425D-BD5D-6E8555D9C69A}" presName="ellipse1" presStyleLbl="vennNode1" presStyleIdx="0" presStyleCnt="3" custScaleX="123394" custScaleY="92882" custLinFactNeighborX="-28008" custLinFactNeighborY="-515">
        <dgm:presLayoutVars>
          <dgm:bulletEnabled val="1"/>
        </dgm:presLayoutVars>
      </dgm:prSet>
      <dgm:spPr/>
    </dgm:pt>
    <dgm:pt modelId="{51746389-5B80-4F8D-BD01-2073E64134C2}" type="pres">
      <dgm:prSet presAssocID="{71E33649-1A3A-425D-BD5D-6E8555D9C69A}" presName="ellipse2" presStyleLbl="vennNode1" presStyleIdx="1" presStyleCnt="3" custScaleX="126030" custScaleY="92839" custLinFactNeighborX="-5652" custLinFactNeighborY="7461">
        <dgm:presLayoutVars>
          <dgm:bulletEnabled val="1"/>
        </dgm:presLayoutVars>
      </dgm:prSet>
      <dgm:spPr/>
    </dgm:pt>
    <dgm:pt modelId="{CB27E828-3892-4B2D-BA43-EC4DF5B8B309}" type="pres">
      <dgm:prSet presAssocID="{71E33649-1A3A-425D-BD5D-6E8555D9C69A}" presName="ellipse3" presStyleLbl="vennNode1" presStyleIdx="2" presStyleCnt="3" custScaleX="116458" custScaleY="90509" custLinFactNeighborX="11909" custLinFactNeighborY="-2977">
        <dgm:presLayoutVars>
          <dgm:bulletEnabled val="1"/>
        </dgm:presLayoutVars>
      </dgm:prSet>
      <dgm:spPr/>
    </dgm:pt>
  </dgm:ptLst>
  <dgm:cxnLst>
    <dgm:cxn modelId="{26E00026-420B-4AF2-ACF5-F0474FAAA692}" srcId="{71E33649-1A3A-425D-BD5D-6E8555D9C69A}" destId="{185735D6-48F0-4D06-A9B1-F3B3650A0418}" srcOrd="2" destOrd="0" parTransId="{CA2F4E02-E287-4508-927A-49B5A0AAEEB2}" sibTransId="{CB508629-E5AE-417E-A2D8-88FEAE5FEF91}"/>
    <dgm:cxn modelId="{6F07B86D-EB8B-47E5-9E44-32462D7E6424}" srcId="{71E33649-1A3A-425D-BD5D-6E8555D9C69A}" destId="{FC9DD29E-3C66-41C8-B508-C12BA736B29A}" srcOrd="0" destOrd="0" parTransId="{5C58C9ED-3AA8-40CA-B49D-1717E6FE3F2D}" sibTransId="{36E9AFD7-F898-437C-85F1-79D0714C60D2}"/>
    <dgm:cxn modelId="{61FA0072-8625-465A-BF33-4198480F0DA4}" type="presOf" srcId="{FC9DD29E-3C66-41C8-B508-C12BA736B29A}" destId="{C9E4F9E3-9003-4DBA-9148-25BB55FC1937}" srcOrd="0" destOrd="0" presId="urn:microsoft.com/office/officeart/2005/8/layout/rings+Icon"/>
    <dgm:cxn modelId="{78A5CB7D-429A-41B3-8B80-FFD6AA715714}" srcId="{71E33649-1A3A-425D-BD5D-6E8555D9C69A}" destId="{5898743C-E7A6-4F47-9C03-CCEA1E473DF2}" srcOrd="1" destOrd="0" parTransId="{1014B21F-9CC0-418E-BCFB-2D9849503B46}" sibTransId="{D6CD91EE-4348-4436-9A45-D7092BFF1B3C}"/>
    <dgm:cxn modelId="{557AA985-FCEE-4987-ACAA-543EC2F7AA2A}" type="presOf" srcId="{185735D6-48F0-4D06-A9B1-F3B3650A0418}" destId="{CB27E828-3892-4B2D-BA43-EC4DF5B8B309}" srcOrd="0" destOrd="0" presId="urn:microsoft.com/office/officeart/2005/8/layout/rings+Icon"/>
    <dgm:cxn modelId="{33F471B7-C2F2-4C47-92D1-5D45818F2D07}" type="presOf" srcId="{5898743C-E7A6-4F47-9C03-CCEA1E473DF2}" destId="{51746389-5B80-4F8D-BD01-2073E64134C2}" srcOrd="0" destOrd="0" presId="urn:microsoft.com/office/officeart/2005/8/layout/rings+Icon"/>
    <dgm:cxn modelId="{F2E79ED3-AC89-4435-B868-5FF363DE5652}" type="presOf" srcId="{71E33649-1A3A-425D-BD5D-6E8555D9C69A}" destId="{326D7E27-2ED1-408C-9165-5295D3BE590E}" srcOrd="0" destOrd="0" presId="urn:microsoft.com/office/officeart/2005/8/layout/rings+Icon"/>
    <dgm:cxn modelId="{7264862D-7378-415A-B0BF-75901531BE7E}" type="presParOf" srcId="{326D7E27-2ED1-408C-9165-5295D3BE590E}" destId="{C9E4F9E3-9003-4DBA-9148-25BB55FC1937}" srcOrd="0" destOrd="0" presId="urn:microsoft.com/office/officeart/2005/8/layout/rings+Icon"/>
    <dgm:cxn modelId="{69AA383F-9F6B-4F6C-8FD3-7613410EA02A}" type="presParOf" srcId="{326D7E27-2ED1-408C-9165-5295D3BE590E}" destId="{51746389-5B80-4F8D-BD01-2073E64134C2}" srcOrd="1" destOrd="0" presId="urn:microsoft.com/office/officeart/2005/8/layout/rings+Icon"/>
    <dgm:cxn modelId="{4DAE8182-8677-474C-92D8-B58F8E2F48D0}" type="presParOf" srcId="{326D7E27-2ED1-408C-9165-5295D3BE590E}" destId="{CB27E828-3892-4B2D-BA43-EC4DF5B8B309}" srcOrd="2" destOrd="0" presId="urn:microsoft.com/office/officeart/2005/8/layout/rings+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3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82776" custScaleY="88166" custLinFactNeighborX="-14044" custLinFactNeighborY="-4841">
        <dgm:presLayoutVars>
          <dgm:chMax val="0"/>
          <dgm:bulletEnabled val="1"/>
        </dgm:presLayoutVars>
      </dgm:prSet>
      <dgm:spPr/>
    </dgm:pt>
  </dgm:ptLst>
  <dgm:cxnLst>
    <dgm:cxn modelId="{C2A32F19-57B0-49E5-8C0D-C058E88A028D}" type="presOf" srcId="{8B0857A4-F342-4C2D-A25A-1B2EE228AC9A}" destId="{6FB60856-E5D6-4849-9724-26374B482B8B}"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6CC6A75-C911-432A-A034-DB53F0D9EB00}" type="presOf" srcId="{995FBF40-663B-408A-B46B-B866F1FE634E}" destId="{9FE49C67-EE52-42D1-BE65-563045B07523}" srcOrd="0" destOrd="0" presId="urn:microsoft.com/office/officeart/2005/8/layout/vList2"/>
    <dgm:cxn modelId="{1FEBCA72-6D0B-4A55-A922-6013EBC4287A}"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7866C1-F7A3-4A96-BFED-B716F64F1A6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F63A96C7-295C-429C-8B42-FA94FCF908CD}">
      <dgm:prSet phldrT="[Text]" custT="1"/>
      <dgm:spPr/>
      <dgm:t>
        <a:bodyPr/>
        <a:lstStyle/>
        <a:p>
          <a:pPr algn="just"/>
          <a:r>
            <a:rPr lang="en-US" sz="2500" dirty="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algn="l"/>
          <a:endParaRPr lang="en-US" sz="2500" dirty="0">
            <a:solidFill>
              <a:schemeClr val="tx1"/>
            </a:solidFill>
            <a:latin typeface="+mn-lt"/>
            <a:cs typeface="Arial" pitchFamily="34" charset="0"/>
          </a:endParaRPr>
        </a:p>
        <a:p>
          <a:pPr algn="just"/>
          <a:r>
            <a:rPr lang="en-US" sz="2500" dirty="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dirty="0">
            <a:solidFill>
              <a:schemeClr val="tx1"/>
            </a:solidFill>
            <a:latin typeface="+mn-lt"/>
          </a:endParaRPr>
        </a:p>
      </dgm:t>
    </dgm:pt>
    <dgm:pt modelId="{6501081C-9C85-4559-8328-EAF9D2C90DAD}" type="parTrans" cxnId="{07990068-DA87-4EFD-8013-40E40D834F9E}">
      <dgm:prSet/>
      <dgm:spPr/>
      <dgm:t>
        <a:bodyPr/>
        <a:lstStyle/>
        <a:p>
          <a:endParaRPr lang="en-US"/>
        </a:p>
      </dgm:t>
    </dgm:pt>
    <dgm:pt modelId="{2B6230C7-670F-42F8-A5A6-195E09977B25}" type="sibTrans" cxnId="{07990068-DA87-4EFD-8013-40E40D834F9E}">
      <dgm:prSet/>
      <dgm:spPr/>
      <dgm:t>
        <a:bodyPr/>
        <a:lstStyle/>
        <a:p>
          <a:endParaRPr lang="en-US"/>
        </a:p>
      </dgm:t>
    </dgm:pt>
    <dgm:pt modelId="{2D1146C6-2C60-48C8-ACDD-F2FF842B47B8}" type="pres">
      <dgm:prSet presAssocID="{D47866C1-F7A3-4A96-BFED-B716F64F1A63}" presName="linear" presStyleCnt="0">
        <dgm:presLayoutVars>
          <dgm:animLvl val="lvl"/>
          <dgm:resizeHandles val="exact"/>
        </dgm:presLayoutVars>
      </dgm:prSet>
      <dgm:spPr/>
    </dgm:pt>
    <dgm:pt modelId="{5440A673-F78A-4DDE-BE17-D776CDF860E1}" type="pres">
      <dgm:prSet presAssocID="{F63A96C7-295C-429C-8B42-FA94FCF908CD}" presName="parentText" presStyleLbl="node1" presStyleIdx="0" presStyleCnt="1">
        <dgm:presLayoutVars>
          <dgm:chMax val="0"/>
          <dgm:bulletEnabled val="1"/>
        </dgm:presLayoutVars>
      </dgm:prSet>
      <dgm:spPr/>
    </dgm:pt>
  </dgm:ptLst>
  <dgm:cxnLst>
    <dgm:cxn modelId="{07990068-DA87-4EFD-8013-40E40D834F9E}" srcId="{D47866C1-F7A3-4A96-BFED-B716F64F1A63}" destId="{F63A96C7-295C-429C-8B42-FA94FCF908CD}" srcOrd="0" destOrd="0" parTransId="{6501081C-9C85-4559-8328-EAF9D2C90DAD}" sibTransId="{2B6230C7-670F-42F8-A5A6-195E09977B25}"/>
    <dgm:cxn modelId="{5CE9E46D-4152-48C3-BB96-F1D783ECDAAE}" type="presOf" srcId="{F63A96C7-295C-429C-8B42-FA94FCF908CD}" destId="{5440A673-F78A-4DDE-BE17-D776CDF860E1}" srcOrd="0" destOrd="0" presId="urn:microsoft.com/office/officeart/2005/8/layout/vList2"/>
    <dgm:cxn modelId="{827A1F51-6BE6-414C-A3D0-21704D968830}" type="presOf" srcId="{D47866C1-F7A3-4A96-BFED-B716F64F1A63}" destId="{2D1146C6-2C60-48C8-ACDD-F2FF842B47B8}" srcOrd="0" destOrd="0" presId="urn:microsoft.com/office/officeart/2005/8/layout/vList2"/>
    <dgm:cxn modelId="{AA309781-3A91-4199-B293-2CF90F3BA214}" type="presParOf" srcId="{2D1146C6-2C60-48C8-ACDD-F2FF842B47B8}" destId="{5440A673-F78A-4DDE-BE17-D776CDF860E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cap="all" spc="0" baseline="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91404" custScaleY="322879" custLinFactNeighborX="-20099" custLinFactNeighborY="-8262">
        <dgm:presLayoutVars>
          <dgm:chMax val="0"/>
          <dgm:bulletEnabled val="1"/>
        </dgm:presLayoutVars>
      </dgm:prSet>
      <dgm:spPr/>
    </dgm:pt>
  </dgm:ptLst>
  <dgm:cxnLst>
    <dgm:cxn modelId="{4A113225-BB11-4F3C-A96B-5DBE4454F4D2}"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AB3A06C-A286-454E-9241-AD78F570B56D}" type="presOf" srcId="{8B0857A4-F342-4C2D-A25A-1B2EE228AC9A}" destId="{6FB60856-E5D6-4849-9724-26374B482B8B}" srcOrd="0" destOrd="0" presId="urn:microsoft.com/office/officeart/2005/8/layout/vList2"/>
    <dgm:cxn modelId="{64410DC1-67D1-4854-89B2-68BEC51890BC}"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89716" custScaleY="254898" custLinFactNeighborX="11726" custLinFactNeighborY="41875">
        <dgm:presLayoutVars>
          <dgm:chMax val="0"/>
          <dgm:bulletEnabled val="1"/>
        </dgm:presLayoutVars>
      </dgm:prSet>
      <dgm:spPr/>
    </dgm:pt>
  </dgm:ptLst>
  <dgm:cxnLst>
    <dgm:cxn modelId="{DC4B0817-58B8-4650-8707-DAE4D22A6A38}" type="presOf" srcId="{8B0857A4-F342-4C2D-A25A-1B2EE228AC9A}" destId="{6FB60856-E5D6-4849-9724-26374B482B8B}" srcOrd="0" destOrd="0" presId="urn:microsoft.com/office/officeart/2005/8/layout/vList2"/>
    <dgm:cxn modelId="{8E919819-E528-4512-9673-94B4FF60CEA8}"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08D94D95-D5C4-4856-881C-65DF2E396F7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BEC684-9611-4B78-9A46-FAA72D2FE1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A725-EE69-4101-B20D-9BD1429FB760}">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r>
            <a:rPr lang="en-US" sz="1800" dirty="0">
              <a:solidFill>
                <a:schemeClr val="tx1"/>
              </a:solidFill>
              <a:latin typeface="+mn-lt"/>
            </a:rPr>
            <a:t>Database is the collection of face images and extracted features. And the database includes names of  students for each student . </a:t>
          </a:r>
        </a:p>
        <a:p>
          <a:pPr algn="l"/>
          <a:endParaRPr lang="en-US" sz="1800" dirty="0">
            <a:solidFill>
              <a:schemeClr val="tx1"/>
            </a:solidFill>
            <a:latin typeface="+mn-lt"/>
          </a:endParaRPr>
        </a:p>
        <a:p>
          <a:pPr algn="just"/>
          <a:r>
            <a:rPr lang="en-US" sz="1800" dirty="0">
              <a:solidFill>
                <a:schemeClr val="tx1"/>
              </a:solidFill>
              <a:latin typeface="+mn-lt"/>
              <a:cs typeface="Arial" pitchFamily="34" charset="0"/>
            </a:rPr>
            <a:t>We created a data base for 4  persons, were we took 12 images per person using PYTHON model  WEBCAM, these images were taken at different times and with variations in illumination, facial expressions, and facial details.</a:t>
          </a:r>
          <a:endParaRPr lang="en-US" sz="1800" dirty="0">
            <a:solidFill>
              <a:schemeClr val="tx1"/>
            </a:solidFill>
            <a:latin typeface="+mn-lt"/>
          </a:endParaRPr>
        </a:p>
      </dgm:t>
    </dgm:pt>
    <dgm:pt modelId="{C67A7497-B834-4CA8-83D3-1A303060061C}" type="parTrans" cxnId="{114969D6-FAE4-46B6-86AD-A00D1B922F4C}">
      <dgm:prSet/>
      <dgm:spPr/>
      <dgm:t>
        <a:bodyPr/>
        <a:lstStyle/>
        <a:p>
          <a:endParaRPr lang="en-US"/>
        </a:p>
      </dgm:t>
    </dgm:pt>
    <dgm:pt modelId="{31EE9075-498F-4CB2-B146-87C85811B4B9}" type="sibTrans" cxnId="{114969D6-FAE4-46B6-86AD-A00D1B922F4C}">
      <dgm:prSet/>
      <dgm:spPr/>
      <dgm:t>
        <a:bodyPr/>
        <a:lstStyle/>
        <a:p>
          <a:endParaRPr lang="en-US"/>
        </a:p>
      </dgm:t>
    </dgm:pt>
    <dgm:pt modelId="{B18DADD7-0C1A-4275-957B-45BB6A2B2160}" type="pres">
      <dgm:prSet presAssocID="{39BEC684-9611-4B78-9A46-FAA72D2FE163}" presName="linear" presStyleCnt="0">
        <dgm:presLayoutVars>
          <dgm:animLvl val="lvl"/>
          <dgm:resizeHandles val="exact"/>
        </dgm:presLayoutVars>
      </dgm:prSet>
      <dgm:spPr/>
    </dgm:pt>
    <dgm:pt modelId="{FE028767-CC70-4C85-ADBC-20BE9F826B18}" type="pres">
      <dgm:prSet presAssocID="{B85BA725-EE69-4101-B20D-9BD1429FB760}" presName="parentText" presStyleLbl="node1" presStyleIdx="0" presStyleCnt="1" custScaleY="151132">
        <dgm:presLayoutVars>
          <dgm:chMax val="0"/>
          <dgm:bulletEnabled val="1"/>
        </dgm:presLayoutVars>
      </dgm:prSet>
      <dgm:spPr/>
    </dgm:pt>
  </dgm:ptLst>
  <dgm:cxnLst>
    <dgm:cxn modelId="{724D6E10-1D07-4835-B59C-86F237AB4B7D}" type="presOf" srcId="{B85BA725-EE69-4101-B20D-9BD1429FB760}" destId="{FE028767-CC70-4C85-ADBC-20BE9F826B18}" srcOrd="0" destOrd="0" presId="urn:microsoft.com/office/officeart/2005/8/layout/vList2"/>
    <dgm:cxn modelId="{24427BC0-D7B7-4F68-8217-FF769F341132}" type="presOf" srcId="{39BEC684-9611-4B78-9A46-FAA72D2FE163}" destId="{B18DADD7-0C1A-4275-957B-45BB6A2B2160}" srcOrd="0" destOrd="0" presId="urn:microsoft.com/office/officeart/2005/8/layout/vList2"/>
    <dgm:cxn modelId="{114969D6-FAE4-46B6-86AD-A00D1B922F4C}" srcId="{39BEC684-9611-4B78-9A46-FAA72D2FE163}" destId="{B85BA725-EE69-4101-B20D-9BD1429FB760}" srcOrd="0" destOrd="0" parTransId="{C67A7497-B834-4CA8-83D3-1A303060061C}" sibTransId="{31EE9075-498F-4CB2-B146-87C85811B4B9}"/>
    <dgm:cxn modelId="{51DA58B1-9AB9-4F1D-BFD7-1DBC361A3680}" type="presParOf" srcId="{B18DADD7-0C1A-4275-957B-45BB6A2B2160}" destId="{FE028767-CC70-4C85-ADBC-20BE9F826B1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DE7FAD5-D949-44B1-832D-D8AE24E737F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DFE516C-0055-4F35-8BC1-5BBEAC3B1143}">
      <dgm:prSet custT="1"/>
      <dgm:spPr/>
      <dgm:t>
        <a:bodyPr/>
        <a:lstStyle/>
        <a:p>
          <a:pPr rtl="0"/>
          <a:r>
            <a:rPr lang="en-US" sz="2300" b="0" i="0" dirty="0">
              <a:latin typeface="+mn-lt"/>
            </a:rPr>
            <a:t>In our project we have faced many of problems and we have overcome them:</a:t>
          </a:r>
        </a:p>
        <a:p>
          <a:pPr rtl="0"/>
          <a:r>
            <a:rPr lang="en-US" sz="2300" dirty="0">
              <a:latin typeface="+mn-lt"/>
            </a:rPr>
            <a:t>1- Download Python and library for it on PyCharm. </a:t>
          </a:r>
        </a:p>
        <a:p>
          <a:pPr rtl="0"/>
          <a:r>
            <a:rPr lang="en-US" sz="2300" dirty="0">
              <a:latin typeface="+mn-lt"/>
            </a:rPr>
            <a:t>2- Version of numpy, opencv, face-recognition system.</a:t>
          </a:r>
        </a:p>
        <a:p>
          <a:pPr rtl="0"/>
          <a:r>
            <a:rPr lang="en-US" sz="2300" dirty="0">
              <a:latin typeface="+mn-lt"/>
            </a:rPr>
            <a:t>3- Establish connection between python and image database.</a:t>
          </a:r>
        </a:p>
      </dgm:t>
    </dgm:pt>
    <dgm:pt modelId="{4440DE96-7A41-4C12-B557-92F699B119FD}" type="parTrans" cxnId="{D6E740F3-09BE-4572-85B5-0D296C8528E1}">
      <dgm:prSet/>
      <dgm:spPr/>
      <dgm:t>
        <a:bodyPr/>
        <a:lstStyle/>
        <a:p>
          <a:endParaRPr lang="en-US"/>
        </a:p>
      </dgm:t>
    </dgm:pt>
    <dgm:pt modelId="{47CC31D5-985D-4A3C-A13B-E6C46ADEFB35}" type="sibTrans" cxnId="{D6E740F3-09BE-4572-85B5-0D296C8528E1}">
      <dgm:prSet/>
      <dgm:spPr/>
      <dgm:t>
        <a:bodyPr/>
        <a:lstStyle/>
        <a:p>
          <a:endParaRPr lang="en-US"/>
        </a:p>
      </dgm:t>
    </dgm:pt>
    <dgm:pt modelId="{8C5DC280-1962-454B-9CA2-139F22C8D173}" type="pres">
      <dgm:prSet presAssocID="{4DE7FAD5-D949-44B1-832D-D8AE24E737F6}" presName="linear" presStyleCnt="0">
        <dgm:presLayoutVars>
          <dgm:animLvl val="lvl"/>
          <dgm:resizeHandles val="exact"/>
        </dgm:presLayoutVars>
      </dgm:prSet>
      <dgm:spPr/>
    </dgm:pt>
    <dgm:pt modelId="{BD60B878-D1FC-4237-83D3-AD82BBD7C09B}" type="pres">
      <dgm:prSet presAssocID="{BDFE516C-0055-4F35-8BC1-5BBEAC3B1143}" presName="parentText" presStyleLbl="node1" presStyleIdx="0" presStyleCnt="1" custScaleY="494921" custLinFactNeighborX="-749" custLinFactNeighborY="-15374">
        <dgm:presLayoutVars>
          <dgm:chMax val="0"/>
          <dgm:bulletEnabled val="1"/>
        </dgm:presLayoutVars>
      </dgm:prSet>
      <dgm:spPr/>
    </dgm:pt>
  </dgm:ptLst>
  <dgm:cxnLst>
    <dgm:cxn modelId="{04EC7EBD-87CD-4ABD-A63D-616C71ABAC06}" type="presOf" srcId="{4DE7FAD5-D949-44B1-832D-D8AE24E737F6}" destId="{8C5DC280-1962-454B-9CA2-139F22C8D173}" srcOrd="0" destOrd="0" presId="urn:microsoft.com/office/officeart/2005/8/layout/vList2"/>
    <dgm:cxn modelId="{D6E740F3-09BE-4572-85B5-0D296C8528E1}" srcId="{4DE7FAD5-D949-44B1-832D-D8AE24E737F6}" destId="{BDFE516C-0055-4F35-8BC1-5BBEAC3B1143}" srcOrd="0" destOrd="0" parTransId="{4440DE96-7A41-4C12-B557-92F699B119FD}" sibTransId="{47CC31D5-985D-4A3C-A13B-E6C46ADEFB35}"/>
    <dgm:cxn modelId="{5D385FF5-6695-4839-BC3E-7D5E1DEB4544}" type="presOf" srcId="{BDFE516C-0055-4F35-8BC1-5BBEAC3B1143}" destId="{BD60B878-D1FC-4237-83D3-AD82BBD7C09B}" srcOrd="0" destOrd="0" presId="urn:microsoft.com/office/officeart/2005/8/layout/vList2"/>
    <dgm:cxn modelId="{CC81261A-28DE-42EC-8FE9-FDC30DF609FD}" type="presParOf" srcId="{8C5DC280-1962-454B-9CA2-139F22C8D173}" destId="{BD60B878-D1FC-4237-83D3-AD82BBD7C09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pt>
    <dgm:pt modelId="{B897CB5C-CAB3-4D12-9624-B37F2CC9D928}" type="pres">
      <dgm:prSet presAssocID="{DA1F0A6A-0AE0-4EF3-96E6-A21434EBB7C0}" presName="parentText" presStyleLbl="node1" presStyleIdx="0" presStyleCnt="1" custLinFactNeighborX="-3763" custLinFactNeighborY="-7256">
        <dgm:presLayoutVars>
          <dgm:chMax val="0"/>
          <dgm:bulletEnabled val="1"/>
        </dgm:presLayoutVars>
      </dgm:prSet>
      <dgm:spPr/>
    </dgm:pt>
  </dgm:ptLst>
  <dgm:cxnLst>
    <dgm:cxn modelId="{6A726E3B-1E5E-4116-AFE7-8CA1C33EDD30}" srcId="{B075DAC2-6464-4510-81B1-2BAA4CD21AAC}" destId="{DA1F0A6A-0AE0-4EF3-96E6-A21434EBB7C0}" srcOrd="0" destOrd="0" parTransId="{9A2AEEBA-5D60-4D9E-9435-8B689C5F7DA1}" sibTransId="{3FF96F1D-59C0-4E2F-9712-1BCC1A8E3C50}"/>
    <dgm:cxn modelId="{AA859F69-0019-4238-9E5C-91868E5A3A55}" type="presOf" srcId="{B075DAC2-6464-4510-81B1-2BAA4CD21AAC}" destId="{0BAEF25B-B8B5-4D4C-847B-C28D2D1216FB}" srcOrd="0" destOrd="0" presId="urn:microsoft.com/office/officeart/2005/8/layout/vList2"/>
    <dgm:cxn modelId="{5449D9BE-1C63-47BC-8B51-7DBD6FB11869}" type="presOf" srcId="{DA1F0A6A-0AE0-4EF3-96E6-A21434EBB7C0}" destId="{B897CB5C-CAB3-4D12-9624-B37F2CC9D928}" srcOrd="0" destOrd="0" presId="urn:microsoft.com/office/officeart/2005/8/layout/vList2"/>
    <dgm:cxn modelId="{ACB5B036-C389-4FD2-8CF0-353BC4EFAFAC}"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dirty="0">
              <a:solidFill>
                <a:schemeClr val="tx1"/>
              </a:solidFill>
              <a:latin typeface="Arial Unicode MS" pitchFamily="34" charset="-128"/>
              <a:ea typeface="Arial Unicode MS" pitchFamily="34" charset="-128"/>
              <a:cs typeface="+mn-cs"/>
            </a:rPr>
            <a:t>:</a:t>
          </a:r>
          <a:r>
            <a:rPr lang="ar-SA" sz="2500" b="1" dirty="0">
              <a:solidFill>
                <a:schemeClr val="tx1"/>
              </a:solidFill>
              <a:latin typeface="Arial Unicode MS" pitchFamily="34" charset="-128"/>
              <a:ea typeface="Arial Unicode MS" pitchFamily="34" charset="-128"/>
              <a:cs typeface="+mn-cs"/>
            </a:rPr>
            <a:t> </a:t>
          </a: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pt>
    <dgm:pt modelId="{B897CB5C-CAB3-4D12-9624-B37F2CC9D928}" type="pres">
      <dgm:prSet presAssocID="{DA1F0A6A-0AE0-4EF3-96E6-A21434EBB7C0}" presName="parentText" presStyleLbl="node1" presStyleIdx="0" presStyleCnt="1" custScaleX="77424" custLinFactNeighborX="-15856" custLinFactNeighborY="-2219">
        <dgm:presLayoutVars>
          <dgm:chMax val="0"/>
          <dgm:bulletEnabled val="1"/>
        </dgm:presLayoutVars>
      </dgm:prSet>
      <dgm:spPr/>
    </dgm:pt>
  </dgm:ptLst>
  <dgm:cxnLst>
    <dgm:cxn modelId="{6A726E3B-1E5E-4116-AFE7-8CA1C33EDD30}" srcId="{B075DAC2-6464-4510-81B1-2BAA4CD21AAC}" destId="{DA1F0A6A-0AE0-4EF3-96E6-A21434EBB7C0}" srcOrd="0" destOrd="0" parTransId="{9A2AEEBA-5D60-4D9E-9435-8B689C5F7DA1}" sibTransId="{3FF96F1D-59C0-4E2F-9712-1BCC1A8E3C50}"/>
    <dgm:cxn modelId="{78E7CA4D-4450-46C6-A59C-6AD8D9C017DF}" type="presOf" srcId="{B075DAC2-6464-4510-81B1-2BAA4CD21AAC}" destId="{0BAEF25B-B8B5-4D4C-847B-C28D2D1216FB}" srcOrd="0" destOrd="0" presId="urn:microsoft.com/office/officeart/2005/8/layout/vList2"/>
    <dgm:cxn modelId="{107F397C-7F49-4436-B6C8-31E715784C80}" type="presOf" srcId="{DA1F0A6A-0AE0-4EF3-96E6-A21434EBB7C0}" destId="{B897CB5C-CAB3-4D12-9624-B37F2CC9D928}" srcOrd="0" destOrd="0" presId="urn:microsoft.com/office/officeart/2005/8/layout/vList2"/>
    <dgm:cxn modelId="{31530458-7EB6-4B7C-9F2D-4D1033142C4E}"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6EC4B5C-32E2-4122-A39B-1F072B28782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90A3E09D-7972-4B49-B9D4-23E0B4AC28F6}">
      <dgm:prSet custT="1"/>
      <dgm:spPr/>
      <dgm:t>
        <a:bodyPr/>
        <a:lstStyle/>
        <a:p>
          <a:pPr algn="just" rtl="0"/>
          <a:r>
            <a:rPr lang="en-IN" sz="2000" dirty="0">
              <a:solidFill>
                <a:schemeClr val="tx1"/>
              </a:solidFill>
              <a:latin typeface="+mn-lt"/>
            </a:rPr>
            <a:t>This technique is efficient method for automatic attendance and it can replace the traditional method.</a:t>
          </a:r>
        </a:p>
        <a:p>
          <a:pPr algn="just" rtl="0"/>
          <a:r>
            <a:rPr lang="en-IN" sz="2000" dirty="0">
              <a:solidFill>
                <a:schemeClr val="tx1"/>
              </a:solidFill>
              <a:latin typeface="+mn-lt"/>
            </a:rPr>
            <a:t> Most system is time consuming and need human interference but face recognition solve both this problems. All we need a camera and laptop.  </a:t>
          </a:r>
          <a:endParaRPr lang="ar-JO" sz="2000" dirty="0">
            <a:solidFill>
              <a:schemeClr val="tx1"/>
            </a:solidFill>
            <a:latin typeface="+mn-lt"/>
          </a:endParaRPr>
        </a:p>
      </dgm:t>
    </dgm:pt>
    <dgm:pt modelId="{54E2D9EC-F6E3-4FC4-B74C-5C477F17B15E}" type="parTrans" cxnId="{9B20A7B4-A08B-4D31-8A6F-456EC92B0F42}">
      <dgm:prSet/>
      <dgm:spPr/>
      <dgm:t>
        <a:bodyPr/>
        <a:lstStyle/>
        <a:p>
          <a:pPr rtl="1"/>
          <a:endParaRPr lang="ar-JO"/>
        </a:p>
      </dgm:t>
    </dgm:pt>
    <dgm:pt modelId="{28F94A48-BAEF-466E-9F8B-9F51AEA31E93}" type="sibTrans" cxnId="{9B20A7B4-A08B-4D31-8A6F-456EC92B0F42}">
      <dgm:prSet/>
      <dgm:spPr/>
      <dgm:t>
        <a:bodyPr/>
        <a:lstStyle/>
        <a:p>
          <a:pPr rtl="1"/>
          <a:endParaRPr lang="ar-JO"/>
        </a:p>
      </dgm:t>
    </dgm:pt>
    <dgm:pt modelId="{5CC2D62A-028A-4532-ADA4-EAD6AA2E8A70}" type="pres">
      <dgm:prSet presAssocID="{36EC4B5C-32E2-4122-A39B-1F072B28782A}" presName="linear" presStyleCnt="0">
        <dgm:presLayoutVars>
          <dgm:animLvl val="lvl"/>
          <dgm:resizeHandles val="exact"/>
        </dgm:presLayoutVars>
      </dgm:prSet>
      <dgm:spPr/>
    </dgm:pt>
    <dgm:pt modelId="{B9ECA85C-B6F0-4AE4-A5FA-659809D9EE39}" type="pres">
      <dgm:prSet presAssocID="{90A3E09D-7972-4B49-B9D4-23E0B4AC28F6}" presName="parentText" presStyleLbl="node1" presStyleIdx="0" presStyleCnt="1" custScaleY="124998">
        <dgm:presLayoutVars>
          <dgm:chMax val="0"/>
          <dgm:bulletEnabled val="1"/>
        </dgm:presLayoutVars>
      </dgm:prSet>
      <dgm:spPr/>
    </dgm:pt>
  </dgm:ptLst>
  <dgm:cxnLst>
    <dgm:cxn modelId="{D7D6F05B-5E3F-48B0-9882-8B88D878E684}" type="presOf" srcId="{36EC4B5C-32E2-4122-A39B-1F072B28782A}" destId="{5CC2D62A-028A-4532-ADA4-EAD6AA2E8A70}" srcOrd="0" destOrd="0" presId="urn:microsoft.com/office/officeart/2005/8/layout/vList2"/>
    <dgm:cxn modelId="{149A8755-B299-45D8-9034-50715536246C}" type="presOf" srcId="{90A3E09D-7972-4B49-B9D4-23E0B4AC28F6}" destId="{B9ECA85C-B6F0-4AE4-A5FA-659809D9EE39}" srcOrd="0" destOrd="0" presId="urn:microsoft.com/office/officeart/2005/8/layout/vList2"/>
    <dgm:cxn modelId="{9B20A7B4-A08B-4D31-8A6F-456EC92B0F42}" srcId="{36EC4B5C-32E2-4122-A39B-1F072B28782A}" destId="{90A3E09D-7972-4B49-B9D4-23E0B4AC28F6}" srcOrd="0" destOrd="0" parTransId="{54E2D9EC-F6E3-4FC4-B74C-5C477F17B15E}" sibTransId="{28F94A48-BAEF-466E-9F8B-9F51AEA31E93}"/>
    <dgm:cxn modelId="{ADB6E8E2-AD27-46AB-A92D-4DCE19F65DFB}" type="presParOf" srcId="{5CC2D62A-028A-4532-ADA4-EAD6AA2E8A70}" destId="{B9ECA85C-B6F0-4AE4-A5FA-659809D9EE3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E2057-7E9C-4248-95FF-C0CCE8C049E8}"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4573B76F-ED72-4DB1-8106-0EE09125FCEB}">
      <dgm:prSet custT="1"/>
      <dgm:spPr/>
      <dgm:t>
        <a:bodyPr/>
        <a:lstStyle/>
        <a:p>
          <a:pPr algn="l"/>
          <a:r>
            <a:rPr lang="en-IN" sz="2000" dirty="0"/>
            <a:t>THE PROJECT IS SUBMITTED BY : </a:t>
          </a:r>
        </a:p>
        <a:p>
          <a:pPr algn="l"/>
          <a:r>
            <a:rPr lang="en-IN" sz="1200" dirty="0"/>
            <a:t>SWAPNONEEL DUTTA MAJUMDAR – 18101106011</a:t>
          </a:r>
        </a:p>
        <a:p>
          <a:pPr algn="l"/>
          <a:r>
            <a:rPr lang="en-IN" sz="1200" dirty="0"/>
            <a:t>SUDIP MAHATA – 18101106009</a:t>
          </a:r>
        </a:p>
        <a:p>
          <a:pPr algn="l"/>
          <a:r>
            <a:rPr lang="en-IN" sz="1200" dirty="0"/>
            <a:t>DIPESH KR BURNWAL – 19101106089</a:t>
          </a:r>
        </a:p>
        <a:p>
          <a:pPr algn="l"/>
          <a:r>
            <a:rPr lang="en-IN" sz="1200" dirty="0"/>
            <a:t>RONOJIT CHAKRABORTY – 18101106033</a:t>
          </a:r>
        </a:p>
        <a:p>
          <a:pPr algn="l"/>
          <a:endParaRPr lang="en-IN" sz="1200" dirty="0"/>
        </a:p>
        <a:p>
          <a:pPr algn="l"/>
          <a:r>
            <a:rPr lang="en-IN" sz="1200" dirty="0"/>
            <a:t>Under the supervision of </a:t>
          </a:r>
          <a:r>
            <a:rPr lang="en-IN" sz="1800" dirty="0"/>
            <a:t>ADITYA KUMAR SAMANTA</a:t>
          </a:r>
          <a:r>
            <a:rPr lang="en-IN" sz="1200" dirty="0"/>
            <a:t>, Information Technology, Jalpaiguri Government Engineering College</a:t>
          </a:r>
        </a:p>
      </dgm:t>
    </dgm:pt>
    <dgm:pt modelId="{0928BBD6-5B62-46BF-B4AC-077C3E49FFAE}" type="parTrans" cxnId="{D50B3531-86FE-4460-ABAB-9B409F27AF80}">
      <dgm:prSet/>
      <dgm:spPr/>
      <dgm:t>
        <a:bodyPr/>
        <a:lstStyle/>
        <a:p>
          <a:endParaRPr lang="en-IN"/>
        </a:p>
      </dgm:t>
    </dgm:pt>
    <dgm:pt modelId="{8545122E-5DAD-4905-B067-8DAD826E893B}" type="sibTrans" cxnId="{D50B3531-86FE-4460-ABAB-9B409F27AF80}">
      <dgm:prSet/>
      <dgm:spPr/>
      <dgm:t>
        <a:bodyPr/>
        <a:lstStyle/>
        <a:p>
          <a:endParaRPr lang="en-IN"/>
        </a:p>
      </dgm:t>
    </dgm:pt>
    <dgm:pt modelId="{79A4B80F-DA55-496A-BE83-712A6477125E}" type="pres">
      <dgm:prSet presAssocID="{8D9E2057-7E9C-4248-95FF-C0CCE8C049E8}" presName="Name0" presStyleCnt="0">
        <dgm:presLayoutVars>
          <dgm:dir/>
          <dgm:resizeHandles val="exact"/>
        </dgm:presLayoutVars>
      </dgm:prSet>
      <dgm:spPr/>
    </dgm:pt>
    <dgm:pt modelId="{7C46DAF6-38E0-49E8-BCBE-D9D1A33F7DD9}" type="pres">
      <dgm:prSet presAssocID="{4573B76F-ED72-4DB1-8106-0EE09125FCEB}" presName="node" presStyleLbl="node1" presStyleIdx="0" presStyleCnt="1" custLinFactNeighborX="447">
        <dgm:presLayoutVars>
          <dgm:bulletEnabled val="1"/>
        </dgm:presLayoutVars>
      </dgm:prSet>
      <dgm:spPr/>
    </dgm:pt>
  </dgm:ptLst>
  <dgm:cxnLst>
    <dgm:cxn modelId="{A1FDB50E-85E3-4F60-AB1B-100DA994C8E4}" type="presOf" srcId="{8D9E2057-7E9C-4248-95FF-C0CCE8C049E8}" destId="{79A4B80F-DA55-496A-BE83-712A6477125E}" srcOrd="0" destOrd="0" presId="urn:microsoft.com/office/officeart/2005/8/layout/process1"/>
    <dgm:cxn modelId="{D50B3531-86FE-4460-ABAB-9B409F27AF80}" srcId="{8D9E2057-7E9C-4248-95FF-C0CCE8C049E8}" destId="{4573B76F-ED72-4DB1-8106-0EE09125FCEB}" srcOrd="0" destOrd="0" parTransId="{0928BBD6-5B62-46BF-B4AC-077C3E49FFAE}" sibTransId="{8545122E-5DAD-4905-B067-8DAD826E893B}"/>
    <dgm:cxn modelId="{F976E543-9F9F-49D6-9749-5671BBD7DAC6}" type="presOf" srcId="{4573B76F-ED72-4DB1-8106-0EE09125FCEB}" destId="{7C46DAF6-38E0-49E8-BCBE-D9D1A33F7DD9}" srcOrd="0" destOrd="0" presId="urn:microsoft.com/office/officeart/2005/8/layout/process1"/>
    <dgm:cxn modelId="{EBA3F579-18F4-41FF-A57B-970EEC3DF2AF}" type="presParOf" srcId="{79A4B80F-DA55-496A-BE83-712A6477125E}" destId="{7C46DAF6-38E0-49E8-BCBE-D9D1A33F7DD9}"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DD24A0-2195-45B5-B2FF-979D115E0C4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F520D00-4A50-4A02-8338-454B3EBCF925}">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500" dirty="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dirty="0">
            <a:solidFill>
              <a:schemeClr val="tx1"/>
            </a:solidFill>
            <a:latin typeface="Arial" pitchFamily="34" charset="0"/>
            <a:cs typeface="Arial" pitchFamily="34" charset="0"/>
          </a:endParaRPr>
        </a:p>
      </dgm:t>
    </dgm:pt>
    <dgm:pt modelId="{E95AA52A-558E-4280-9B9B-301B31C7F181}" type="parTrans" cxnId="{C53D91CB-9035-4CE6-AE15-2862416B0D4A}">
      <dgm:prSet/>
      <dgm:spPr/>
      <dgm:t>
        <a:bodyPr/>
        <a:lstStyle/>
        <a:p>
          <a:endParaRPr lang="en-US"/>
        </a:p>
      </dgm:t>
    </dgm:pt>
    <dgm:pt modelId="{6C54BBBA-0517-4413-82A8-C440BBE3EAA2}" type="sibTrans" cxnId="{C53D91CB-9035-4CE6-AE15-2862416B0D4A}">
      <dgm:prSet/>
      <dgm:spPr/>
      <dgm:t>
        <a:bodyPr/>
        <a:lstStyle/>
        <a:p>
          <a:endParaRPr lang="en-US"/>
        </a:p>
      </dgm:t>
    </dgm:pt>
    <dgm:pt modelId="{F3AC32C5-E950-4FB8-AAE3-AFEED00E0F9A}" type="pres">
      <dgm:prSet presAssocID="{57DD24A0-2195-45B5-B2FF-979D115E0C41}" presName="linear" presStyleCnt="0">
        <dgm:presLayoutVars>
          <dgm:animLvl val="lvl"/>
          <dgm:resizeHandles val="exact"/>
        </dgm:presLayoutVars>
      </dgm:prSet>
      <dgm:spPr/>
    </dgm:pt>
    <dgm:pt modelId="{BCC2FBDB-BD8D-466B-94F3-E7B87E86165D}" type="pres">
      <dgm:prSet presAssocID="{AF520D00-4A50-4A02-8338-454B3EBCF925}" presName="parentText" presStyleLbl="node1" presStyleIdx="0" presStyleCnt="1" custScaleY="1096243" custLinFactY="-100000" custLinFactNeighborX="-1295" custLinFactNeighborY="-186185">
        <dgm:presLayoutVars>
          <dgm:chMax val="0"/>
          <dgm:bulletEnabled val="1"/>
        </dgm:presLayoutVars>
      </dgm:prSet>
      <dgm:spPr/>
    </dgm:pt>
  </dgm:ptLst>
  <dgm:cxnLst>
    <dgm:cxn modelId="{75050345-B6EA-4CAA-A308-E552BEAE47DC}" type="presOf" srcId="{57DD24A0-2195-45B5-B2FF-979D115E0C41}" destId="{F3AC32C5-E950-4FB8-AAE3-AFEED00E0F9A}" srcOrd="0" destOrd="0" presId="urn:microsoft.com/office/officeart/2005/8/layout/vList2"/>
    <dgm:cxn modelId="{BDC9A8A3-F53B-464D-8C40-D6AA6B78164B}" type="presOf" srcId="{AF520D00-4A50-4A02-8338-454B3EBCF925}" destId="{BCC2FBDB-BD8D-466B-94F3-E7B87E86165D}" srcOrd="0" destOrd="0" presId="urn:microsoft.com/office/officeart/2005/8/layout/vList2"/>
    <dgm:cxn modelId="{C53D91CB-9035-4CE6-AE15-2862416B0D4A}" srcId="{57DD24A0-2195-45B5-B2FF-979D115E0C41}" destId="{AF520D00-4A50-4A02-8338-454B3EBCF925}" srcOrd="0" destOrd="0" parTransId="{E95AA52A-558E-4280-9B9B-301B31C7F181}" sibTransId="{6C54BBBA-0517-4413-82A8-C440BBE3EAA2}"/>
    <dgm:cxn modelId="{0751C400-9235-42B3-844A-8B3B2B0231D9}" type="presParOf" srcId="{F3AC32C5-E950-4FB8-AAE3-AFEED00E0F9A}" destId="{BCC2FBDB-BD8D-466B-94F3-E7B87E8616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6F4563F-05B6-4D95-9CE3-3859B0663EA4}"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C3E84D-4493-461F-B153-C8715FC4031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rtl="1"/>
          <a:r>
            <a:rPr lang="en-US"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9E545BB-0A3A-4702-ACB8-13A81AAE3A91}" type="parTrans" cxnId="{D573DF99-23CB-44CA-8FA5-4EBA33E91736}">
      <dgm:prSet/>
      <dgm:spPr/>
      <dgm:t>
        <a:bodyPr/>
        <a:lstStyle/>
        <a:p>
          <a:endParaRPr lang="en-US"/>
        </a:p>
      </dgm:t>
    </dgm:pt>
    <dgm:pt modelId="{4B444A02-449D-4528-B3C8-3CD6E81F273C}" type="sibTrans" cxnId="{D573DF99-23CB-44CA-8FA5-4EBA33E91736}">
      <dgm:prSet/>
      <dgm:spPr/>
      <dgm:t>
        <a:bodyPr/>
        <a:lstStyle/>
        <a:p>
          <a:endParaRPr lang="en-US"/>
        </a:p>
      </dgm:t>
    </dgm:pt>
    <dgm:pt modelId="{5EA3D1C4-DB9E-4FB3-B8F5-5613D4C24000}" type="pres">
      <dgm:prSet presAssocID="{46F4563F-05B6-4D95-9CE3-3859B0663EA4}" presName="linear" presStyleCnt="0">
        <dgm:presLayoutVars>
          <dgm:animLvl val="lvl"/>
          <dgm:resizeHandles val="exact"/>
        </dgm:presLayoutVars>
      </dgm:prSet>
      <dgm:spPr/>
    </dgm:pt>
    <dgm:pt modelId="{A38CE098-E756-4173-8303-53F9A8856616}" type="pres">
      <dgm:prSet presAssocID="{A7C3E84D-4493-461F-B153-C8715FC4031A}" presName="parentText" presStyleLbl="node1" presStyleIdx="0" presStyleCnt="1" custLinFactNeighborX="11392" custLinFactNeighborY="-47431">
        <dgm:presLayoutVars>
          <dgm:chMax val="0"/>
          <dgm:bulletEnabled val="1"/>
        </dgm:presLayoutVars>
      </dgm:prSet>
      <dgm:spPr/>
    </dgm:pt>
  </dgm:ptLst>
  <dgm:cxnLst>
    <dgm:cxn modelId="{85D27C18-B44F-4E0D-AA0E-A08E1B4C8C1F}" type="presOf" srcId="{A7C3E84D-4493-461F-B153-C8715FC4031A}" destId="{A38CE098-E756-4173-8303-53F9A8856616}" srcOrd="0" destOrd="0" presId="urn:microsoft.com/office/officeart/2005/8/layout/vList2"/>
    <dgm:cxn modelId="{945F2268-CC7C-4BA0-A08A-DB1FFE58D6F7}" type="presOf" srcId="{46F4563F-05B6-4D95-9CE3-3859B0663EA4}" destId="{5EA3D1C4-DB9E-4FB3-B8F5-5613D4C24000}" srcOrd="0" destOrd="0" presId="urn:microsoft.com/office/officeart/2005/8/layout/vList2"/>
    <dgm:cxn modelId="{D573DF99-23CB-44CA-8FA5-4EBA33E91736}" srcId="{46F4563F-05B6-4D95-9CE3-3859B0663EA4}" destId="{A7C3E84D-4493-461F-B153-C8715FC4031A}" srcOrd="0" destOrd="0" parTransId="{99E545BB-0A3A-4702-ACB8-13A81AAE3A91}" sibTransId="{4B444A02-449D-4528-B3C8-3CD6E81F273C}"/>
    <dgm:cxn modelId="{2065703E-3CBB-4951-AE9C-E9B4A1309CB1}" type="presParOf" srcId="{5EA3D1C4-DB9E-4FB3-B8F5-5613D4C24000}" destId="{A38CE098-E756-4173-8303-53F9A885661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4F7E1-E5DE-4813-87E2-95ED2017EF77}"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BF700AF-0120-426F-AD96-485ED7688FD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p>
      </dgm:t>
    </dgm:pt>
    <dgm:pt modelId="{ABE90418-1E1C-479C-8D19-65B9A30C375C}" type="parTrans" cxnId="{FD9839D2-41B3-42BB-B238-6C7524EC0930}">
      <dgm:prSet/>
      <dgm:spPr/>
      <dgm:t>
        <a:bodyPr/>
        <a:lstStyle/>
        <a:p>
          <a:endParaRPr lang="en-US"/>
        </a:p>
      </dgm:t>
    </dgm:pt>
    <dgm:pt modelId="{4DDF1E64-E829-4B7B-B43E-43E97CC324A9}" type="sibTrans" cxnId="{FD9839D2-41B3-42BB-B238-6C7524EC0930}">
      <dgm:prSet/>
      <dgm:spPr/>
      <dgm:t>
        <a:bodyPr/>
        <a:lstStyle/>
        <a:p>
          <a:endParaRPr lang="en-US"/>
        </a:p>
      </dgm:t>
    </dgm:pt>
    <dgm:pt modelId="{2CA6DDF9-A9DB-45C9-AD46-045FB5262F45}" type="pres">
      <dgm:prSet presAssocID="{9DE4F7E1-E5DE-4813-87E2-95ED2017EF77}" presName="linear" presStyleCnt="0">
        <dgm:presLayoutVars>
          <dgm:animLvl val="lvl"/>
          <dgm:resizeHandles val="exact"/>
        </dgm:presLayoutVars>
      </dgm:prSet>
      <dgm:spPr/>
    </dgm:pt>
    <dgm:pt modelId="{53DF3BFF-DE5D-4849-BAB1-B0206C3B0EE8}" type="pres">
      <dgm:prSet presAssocID="{DBF700AF-0120-426F-AD96-485ED7688FDA}" presName="parentText" presStyleLbl="node1" presStyleIdx="0" presStyleCnt="1" custScaleX="72008" custLinFactNeighborX="-36746" custLinFactNeighborY="-17">
        <dgm:presLayoutVars>
          <dgm:chMax val="0"/>
          <dgm:bulletEnabled val="1"/>
        </dgm:presLayoutVars>
      </dgm:prSet>
      <dgm:spPr/>
    </dgm:pt>
  </dgm:ptLst>
  <dgm:cxnLst>
    <dgm:cxn modelId="{635B79BC-BFD3-451E-AD01-DEC891C84464}" type="presOf" srcId="{9DE4F7E1-E5DE-4813-87E2-95ED2017EF77}" destId="{2CA6DDF9-A9DB-45C9-AD46-045FB5262F45}" srcOrd="0" destOrd="0" presId="urn:microsoft.com/office/officeart/2005/8/layout/vList2"/>
    <dgm:cxn modelId="{FD9839D2-41B3-42BB-B238-6C7524EC0930}" srcId="{9DE4F7E1-E5DE-4813-87E2-95ED2017EF77}" destId="{DBF700AF-0120-426F-AD96-485ED7688FDA}" srcOrd="0" destOrd="0" parTransId="{ABE90418-1E1C-479C-8D19-65B9A30C375C}" sibTransId="{4DDF1E64-E829-4B7B-B43E-43E97CC324A9}"/>
    <dgm:cxn modelId="{FF96DCF6-A49F-41F1-A850-E28285220646}" type="presOf" srcId="{DBF700AF-0120-426F-AD96-485ED7688FDA}" destId="{53DF3BFF-DE5D-4849-BAB1-B0206C3B0EE8}" srcOrd="0" destOrd="0" presId="urn:microsoft.com/office/officeart/2005/8/layout/vList2"/>
    <dgm:cxn modelId="{30703E59-C513-4E90-9C84-4BF68FA0002D}" type="presParOf" srcId="{2CA6DDF9-A9DB-45C9-AD46-045FB5262F45}" destId="{53DF3BFF-DE5D-4849-BAB1-B0206C3B0EE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4CB44-33D0-483A-932A-3E10B9214CE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0A7EF387-AF62-4D8D-981F-E83511C6236D}">
      <dgm:prSet phldrT="[Text]"/>
      <dgm:spPr>
        <a:solidFill>
          <a:schemeClr val="bg1"/>
        </a:solidFill>
      </dgm:spPr>
      <dgm:t>
        <a:bodyPr/>
        <a:lstStyle/>
        <a:p>
          <a:r>
            <a:rPr lang="en-US" dirty="0">
              <a:solidFill>
                <a:schemeClr val="tx1"/>
              </a:solidFill>
              <a:latin typeface="+mn-lt"/>
              <a:cs typeface="Arial" pitchFamily="34" charset="0"/>
            </a:rPr>
            <a:t>1. Introduction </a:t>
          </a:r>
        </a:p>
        <a:p>
          <a:pPr rtl="0"/>
          <a:r>
            <a:rPr lang="en-US" dirty="0">
              <a:solidFill>
                <a:schemeClr val="tx1"/>
              </a:solidFill>
              <a:latin typeface="+mn-lt"/>
              <a:cs typeface="Arial" pitchFamily="34" charset="0"/>
            </a:rPr>
            <a:t>2. Algorithm ( flow chart )</a:t>
          </a:r>
        </a:p>
        <a:p>
          <a:pPr rtl="0"/>
          <a:r>
            <a:rPr lang="en-US" baseline="0" dirty="0">
              <a:solidFill>
                <a:schemeClr val="tx1"/>
              </a:solidFill>
              <a:latin typeface="+mn-lt"/>
              <a:cs typeface="Arial" pitchFamily="34" charset="0"/>
            </a:rPr>
            <a:t>3. Functional Block Diagram</a:t>
          </a:r>
        </a:p>
        <a:p>
          <a:pPr rtl="0"/>
          <a:r>
            <a:rPr lang="en-US" baseline="0" dirty="0">
              <a:solidFill>
                <a:schemeClr val="tx1"/>
              </a:solidFill>
              <a:latin typeface="+mn-lt"/>
              <a:cs typeface="Arial" pitchFamily="34" charset="0"/>
            </a:rPr>
            <a:t>4. Results</a:t>
          </a:r>
        </a:p>
        <a:p>
          <a:pPr rtl="0"/>
          <a:r>
            <a:rPr lang="en-US" dirty="0">
              <a:solidFill>
                <a:schemeClr val="tx1"/>
              </a:solidFill>
              <a:latin typeface="+mn-lt"/>
              <a:cs typeface="Arial" pitchFamily="34" charset="0"/>
            </a:rPr>
            <a:t>5. Conclusion</a:t>
          </a:r>
        </a:p>
        <a:p>
          <a:r>
            <a:rPr lang="en-US" dirty="0">
              <a:solidFill>
                <a:schemeClr val="tx1"/>
              </a:solidFill>
              <a:latin typeface="+mn-lt"/>
              <a:cs typeface="Arial" pitchFamily="34" charset="0"/>
            </a:rPr>
            <a:t>6. Future Work</a:t>
          </a:r>
          <a:endParaRPr lang="en-US" dirty="0">
            <a:solidFill>
              <a:schemeClr val="tx1"/>
            </a:solidFill>
            <a:latin typeface="+mn-lt"/>
          </a:endParaRPr>
        </a:p>
      </dgm:t>
    </dgm:pt>
    <dgm:pt modelId="{2C6A53F4-EE8E-43C3-B281-C43C40079238}" type="parTrans" cxnId="{38E0B362-FE08-48F8-A98B-03A21C956320}">
      <dgm:prSet/>
      <dgm:spPr/>
      <dgm:t>
        <a:bodyPr/>
        <a:lstStyle/>
        <a:p>
          <a:endParaRPr lang="en-US"/>
        </a:p>
      </dgm:t>
    </dgm:pt>
    <dgm:pt modelId="{66FF4FA9-F26A-46A1-A848-E58D5D76030D}" type="sibTrans" cxnId="{38E0B362-FE08-48F8-A98B-03A21C956320}">
      <dgm:prSet/>
      <dgm:spPr/>
      <dgm:t>
        <a:bodyPr/>
        <a:lstStyle/>
        <a:p>
          <a:endParaRPr lang="en-US"/>
        </a:p>
      </dgm:t>
    </dgm:pt>
    <dgm:pt modelId="{75B67FD6-B754-410A-B63B-92038AE66594}" type="pres">
      <dgm:prSet presAssocID="{9B34CB44-33D0-483A-932A-3E10B9214CE7}" presName="linear" presStyleCnt="0">
        <dgm:presLayoutVars>
          <dgm:animLvl val="lvl"/>
          <dgm:resizeHandles val="exact"/>
        </dgm:presLayoutVars>
      </dgm:prSet>
      <dgm:spPr/>
    </dgm:pt>
    <dgm:pt modelId="{2D69371A-416B-43C6-8AB8-138152ED8164}" type="pres">
      <dgm:prSet presAssocID="{0A7EF387-AF62-4D8D-981F-E83511C6236D}" presName="parentText" presStyleLbl="node1" presStyleIdx="0" presStyleCnt="1" custScaleY="101127" custLinFactNeighborX="-4632" custLinFactNeighborY="10791">
        <dgm:presLayoutVars>
          <dgm:chMax val="0"/>
          <dgm:bulletEnabled val="1"/>
        </dgm:presLayoutVars>
      </dgm:prSet>
      <dgm:spPr/>
    </dgm:pt>
  </dgm:ptLst>
  <dgm:cxnLst>
    <dgm:cxn modelId="{38E0B362-FE08-48F8-A98B-03A21C956320}" srcId="{9B34CB44-33D0-483A-932A-3E10B9214CE7}" destId="{0A7EF387-AF62-4D8D-981F-E83511C6236D}" srcOrd="0" destOrd="0" parTransId="{2C6A53F4-EE8E-43C3-B281-C43C40079238}" sibTransId="{66FF4FA9-F26A-46A1-A848-E58D5D76030D}"/>
    <dgm:cxn modelId="{09B4A07A-894F-4FB9-ADC2-C72174F50C1B}" type="presOf" srcId="{0A7EF387-AF62-4D8D-981F-E83511C6236D}" destId="{2D69371A-416B-43C6-8AB8-138152ED8164}" srcOrd="0" destOrd="0" presId="urn:microsoft.com/office/officeart/2005/8/layout/vList2"/>
    <dgm:cxn modelId="{851FE19E-4D69-4734-A025-BC7C1C7AF04C}" type="presOf" srcId="{9B34CB44-33D0-483A-932A-3E10B9214CE7}" destId="{75B67FD6-B754-410A-B63B-92038AE66594}" srcOrd="0" destOrd="0" presId="urn:microsoft.com/office/officeart/2005/8/layout/vList2"/>
    <dgm:cxn modelId="{33F85325-1DBD-4B8E-BA87-E126E72DB361}" type="presParOf" srcId="{75B67FD6-B754-410A-B63B-92038AE66594}" destId="{2D69371A-416B-43C6-8AB8-138152ED81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062636-2B6A-4CD2-BDED-F26EFF0C5A0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0B8AF9-F454-4B00-A9E3-730FF184C25C}">
      <dgm:prSet custT="1">
        <dgm:style>
          <a:lnRef idx="2">
            <a:schemeClr val="accent3"/>
          </a:lnRef>
          <a:fillRef idx="1">
            <a:schemeClr val="lt1"/>
          </a:fillRef>
          <a:effectRef idx="0">
            <a:schemeClr val="accent3"/>
          </a:effectRef>
          <a:fontRef idx="minor">
            <a:schemeClr val="dk1"/>
          </a:fontRef>
        </dgm:style>
      </dgm:prSet>
      <dgm:spPr>
        <a:solidFill>
          <a:schemeClr val="lt1"/>
        </a:solidFill>
      </dgm:spPr>
      <dgm:t>
        <a:bodyPr/>
        <a:lstStyle/>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r>
            <a:rPr lang="en-US" sz="2200" dirty="0">
              <a:latin typeface="+mn-lt"/>
              <a:cs typeface="Arial" pitchFamily="34" charset="0"/>
            </a:rPr>
            <a:t>Traditionally attendance is marked manually by teachers and they must make sure correct attendance is marked for respective student. </a:t>
          </a: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r>
            <a:rPr lang="en-US" sz="2200" dirty="0">
              <a:solidFill>
                <a:schemeClr val="tx1"/>
              </a:solidFill>
              <a:latin typeface="+mn-lt"/>
              <a:cs typeface="Arial" pitchFamily="34" charset="0"/>
            </a:rPr>
            <a:t>This whole process wastes some of lecture time and part of correct information is missed due to fraudulent and proxy cases.</a:t>
          </a:r>
        </a:p>
      </dgm:t>
    </dgm:pt>
    <dgm:pt modelId="{EE06AFE1-10CA-438B-9342-3EFA32205F9C}" type="parTrans" cxnId="{48F0E7D4-AF9C-4EF7-BC65-BFB715334821}">
      <dgm:prSet/>
      <dgm:spPr/>
      <dgm:t>
        <a:bodyPr/>
        <a:lstStyle/>
        <a:p>
          <a:endParaRPr lang="en-US"/>
        </a:p>
      </dgm:t>
    </dgm:pt>
    <dgm:pt modelId="{2943E9B8-502C-4EFE-975D-A9E391406716}" type="sibTrans" cxnId="{48F0E7D4-AF9C-4EF7-BC65-BFB715334821}">
      <dgm:prSet/>
      <dgm:spPr/>
      <dgm:t>
        <a:bodyPr/>
        <a:lstStyle/>
        <a:p>
          <a:endParaRPr lang="en-US"/>
        </a:p>
      </dgm:t>
    </dgm:pt>
    <dgm:pt modelId="{0FC1189A-DC7C-470B-AB63-DF490CF0FAEB}" type="pres">
      <dgm:prSet presAssocID="{03062636-2B6A-4CD2-BDED-F26EFF0C5A00}" presName="linear" presStyleCnt="0">
        <dgm:presLayoutVars>
          <dgm:animLvl val="lvl"/>
          <dgm:resizeHandles val="exact"/>
        </dgm:presLayoutVars>
      </dgm:prSet>
      <dgm:spPr/>
    </dgm:pt>
    <dgm:pt modelId="{613634B6-77F1-4288-8567-413E516BA3D3}" type="pres">
      <dgm:prSet presAssocID="{8A0B8AF9-F454-4B00-A9E3-730FF184C25C}" presName="parentText" presStyleLbl="node1" presStyleIdx="0" presStyleCnt="1" custScaleX="114287" custScaleY="1076922" custLinFactY="68969" custLinFactNeighborX="7369" custLinFactNeighborY="100000">
        <dgm:presLayoutVars>
          <dgm:chMax val="0"/>
          <dgm:bulletEnabled val="1"/>
        </dgm:presLayoutVars>
      </dgm:prSet>
      <dgm:spPr/>
    </dgm:pt>
  </dgm:ptLst>
  <dgm:cxnLst>
    <dgm:cxn modelId="{131BB7A5-150F-44EE-9566-FAEDF9E7A3D9}" type="presOf" srcId="{8A0B8AF9-F454-4B00-A9E3-730FF184C25C}" destId="{613634B6-77F1-4288-8567-413E516BA3D3}" srcOrd="0" destOrd="0" presId="urn:microsoft.com/office/officeart/2005/8/layout/vList2"/>
    <dgm:cxn modelId="{648D1BAF-C8A8-4C50-8467-9A4E081649A4}" type="presOf" srcId="{03062636-2B6A-4CD2-BDED-F26EFF0C5A00}" destId="{0FC1189A-DC7C-470B-AB63-DF490CF0FAEB}" srcOrd="0" destOrd="0" presId="urn:microsoft.com/office/officeart/2005/8/layout/vList2"/>
    <dgm:cxn modelId="{48F0E7D4-AF9C-4EF7-BC65-BFB715334821}" srcId="{03062636-2B6A-4CD2-BDED-F26EFF0C5A00}" destId="{8A0B8AF9-F454-4B00-A9E3-730FF184C25C}" srcOrd="0" destOrd="0" parTransId="{EE06AFE1-10CA-438B-9342-3EFA32205F9C}" sibTransId="{2943E9B8-502C-4EFE-975D-A9E391406716}"/>
    <dgm:cxn modelId="{FE6A46EA-7907-4E75-A985-BF56F481389D}" type="presParOf" srcId="{0FC1189A-DC7C-470B-AB63-DF490CF0FAEB}" destId="{613634B6-77F1-4288-8567-413E516BA3D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pt>
    <dgm:pt modelId="{931DB02A-21FB-4B6D-95AE-A42CDB413DCF}" type="pres">
      <dgm:prSet presAssocID="{A7EC2527-2B17-49C6-AF52-F2A549B52509}" presName="parentText" presStyleLbl="node1" presStyleIdx="0" presStyleCnt="1" custScaleY="77535" custLinFactNeighborX="-17604" custLinFactNeighborY="-13595">
        <dgm:presLayoutVars>
          <dgm:chMax val="0"/>
          <dgm:bulletEnabled val="1"/>
        </dgm:presLayoutVars>
      </dgm:prSet>
      <dgm:spPr/>
    </dgm:pt>
  </dgm:ptLst>
  <dgm:cxnLst>
    <dgm:cxn modelId="{317E26A3-3583-447C-BD73-365CDD921723}" srcId="{4E6F0088-05CC-4EEC-BBAB-84BB127335C5}" destId="{A7EC2527-2B17-49C6-AF52-F2A549B52509}" srcOrd="0" destOrd="0" parTransId="{58E6F129-C9CE-4923-842A-1501376B3BAC}" sibTransId="{9DD3B36C-AD33-4861-9878-96EDD1CFEE38}"/>
    <dgm:cxn modelId="{3CC667DA-FEE4-4B4D-8669-36C3D61B6FB6}" type="presOf" srcId="{4E6F0088-05CC-4EEC-BBAB-84BB127335C5}" destId="{93AB264C-C445-4DE2-B4FB-FD58935EEA08}" srcOrd="0" destOrd="0" presId="urn:microsoft.com/office/officeart/2005/8/layout/vList2"/>
    <dgm:cxn modelId="{8FFC1DFA-D5E2-4005-97A5-AAB9F5AE81B3}" type="presOf" srcId="{A7EC2527-2B17-49C6-AF52-F2A549B52509}" destId="{931DB02A-21FB-4B6D-95AE-A42CDB413DCF}" srcOrd="0" destOrd="0" presId="urn:microsoft.com/office/officeart/2005/8/layout/vList2"/>
    <dgm:cxn modelId="{52567881-A14B-4B6E-BE59-FEC430A26332}"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26727B-6F16-4562-8B4C-B666A433DED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33ABE4D-91BF-49BF-B90F-3A35E337A816}">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400" dirty="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p>
      </dgm:t>
    </dgm:pt>
    <dgm:pt modelId="{5065C939-D401-499D-833A-3A83ADEA5873}" type="parTrans" cxnId="{E1293C0E-1CB4-463B-9F45-2387A141165C}">
      <dgm:prSet/>
      <dgm:spPr/>
      <dgm:t>
        <a:bodyPr/>
        <a:lstStyle/>
        <a:p>
          <a:endParaRPr lang="en-US"/>
        </a:p>
      </dgm:t>
    </dgm:pt>
    <dgm:pt modelId="{140BD097-512F-4A4B-8873-20D9DA719AB4}" type="sibTrans" cxnId="{E1293C0E-1CB4-463B-9F45-2387A141165C}">
      <dgm:prSet/>
      <dgm:spPr/>
      <dgm:t>
        <a:bodyPr/>
        <a:lstStyle/>
        <a:p>
          <a:endParaRPr lang="en-US"/>
        </a:p>
      </dgm:t>
    </dgm:pt>
    <dgm:pt modelId="{CE85F09A-632A-4740-8C53-EB67E8A2D8ED}" type="pres">
      <dgm:prSet presAssocID="{DA26727B-6F16-4562-8B4C-B666A433DEDE}" presName="linear" presStyleCnt="0">
        <dgm:presLayoutVars>
          <dgm:animLvl val="lvl"/>
          <dgm:resizeHandles val="exact"/>
        </dgm:presLayoutVars>
      </dgm:prSet>
      <dgm:spPr/>
    </dgm:pt>
    <dgm:pt modelId="{32DCDF62-C024-4A82-8E82-C4575B459B2C}" type="pres">
      <dgm:prSet presAssocID="{233ABE4D-91BF-49BF-B90F-3A35E337A816}" presName="parentText" presStyleLbl="node1" presStyleIdx="0" presStyleCnt="1" custScaleX="100000" custScaleY="140689" custLinFactNeighborX="5683" custLinFactNeighborY="10497">
        <dgm:presLayoutVars>
          <dgm:chMax val="0"/>
          <dgm:bulletEnabled val="1"/>
        </dgm:presLayoutVars>
      </dgm:prSet>
      <dgm:spPr/>
    </dgm:pt>
  </dgm:ptLst>
  <dgm:cxnLst>
    <dgm:cxn modelId="{E1293C0E-1CB4-463B-9F45-2387A141165C}" srcId="{DA26727B-6F16-4562-8B4C-B666A433DEDE}" destId="{233ABE4D-91BF-49BF-B90F-3A35E337A816}" srcOrd="0" destOrd="0" parTransId="{5065C939-D401-499D-833A-3A83ADEA5873}" sibTransId="{140BD097-512F-4A4B-8873-20D9DA719AB4}"/>
    <dgm:cxn modelId="{4D353922-6C87-4A7D-A2C9-287B1B28EC63}" type="presOf" srcId="{233ABE4D-91BF-49BF-B90F-3A35E337A816}" destId="{32DCDF62-C024-4A82-8E82-C4575B459B2C}" srcOrd="0" destOrd="0" presId="urn:microsoft.com/office/officeart/2005/8/layout/vList2"/>
    <dgm:cxn modelId="{A071C96F-63C3-4BAA-883A-303ADF375318}" type="presOf" srcId="{DA26727B-6F16-4562-8B4C-B666A433DEDE}" destId="{CE85F09A-632A-4740-8C53-EB67E8A2D8ED}" srcOrd="0" destOrd="0" presId="urn:microsoft.com/office/officeart/2005/8/layout/vList2"/>
    <dgm:cxn modelId="{C9CE7D67-9922-41AB-86F4-A51E27FC0EBD}" type="presParOf" srcId="{CE85F09A-632A-4740-8C53-EB67E8A2D8ED}" destId="{32DCDF62-C024-4A82-8E82-C4575B459B2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pt>
    <dgm:pt modelId="{931DB02A-21FB-4B6D-95AE-A42CDB413DCF}" type="pres">
      <dgm:prSet presAssocID="{A7EC2527-2B17-49C6-AF52-F2A549B52509}" presName="parentText" presStyleLbl="node1" presStyleIdx="0" presStyleCnt="1" custScaleX="65400" custScaleY="77535" custLinFactNeighborX="-17933" custLinFactNeighborY="-13595">
        <dgm:presLayoutVars>
          <dgm:chMax val="0"/>
          <dgm:bulletEnabled val="1"/>
        </dgm:presLayoutVars>
      </dgm:prSet>
      <dgm:spPr/>
    </dgm:pt>
  </dgm:ptLst>
  <dgm:cxnLst>
    <dgm:cxn modelId="{54EECB55-8317-4215-A3EB-3CF180EA8309}" type="presOf" srcId="{4E6F0088-05CC-4EEC-BBAB-84BB127335C5}" destId="{93AB264C-C445-4DE2-B4FB-FD58935EEA08}" srcOrd="0" destOrd="0" presId="urn:microsoft.com/office/officeart/2005/8/layout/vList2"/>
    <dgm:cxn modelId="{317E26A3-3583-447C-BD73-365CDD921723}" srcId="{4E6F0088-05CC-4EEC-BBAB-84BB127335C5}" destId="{A7EC2527-2B17-49C6-AF52-F2A549B52509}" srcOrd="0" destOrd="0" parTransId="{58E6F129-C9CE-4923-842A-1501376B3BAC}" sibTransId="{9DD3B36C-AD33-4861-9878-96EDD1CFEE38}"/>
    <dgm:cxn modelId="{BD2F19EB-5069-4688-852C-62E9D7C9BF59}" type="presOf" srcId="{A7EC2527-2B17-49C6-AF52-F2A549B52509}" destId="{931DB02A-21FB-4B6D-95AE-A42CDB413DCF}" srcOrd="0" destOrd="0" presId="urn:microsoft.com/office/officeart/2005/8/layout/vList2"/>
    <dgm:cxn modelId="{4D17C12D-3CDB-459D-B78F-62AA6CCABE95}"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7FC617-CDDD-4059-855D-467D6517C888}"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54CA2BA1-167E-40A9-AE22-EECFE9C3A187}">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30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p>
      </dgm:t>
    </dgm:pt>
    <dgm:pt modelId="{96F5CBCA-BD2C-404D-84C5-02F39D39ED32}" type="parTrans" cxnId="{D765B345-2AFA-4080-BC8E-03A7F57C9710}">
      <dgm:prSet/>
      <dgm:spPr/>
      <dgm:t>
        <a:bodyPr/>
        <a:lstStyle/>
        <a:p>
          <a:endParaRPr lang="en-US"/>
        </a:p>
      </dgm:t>
    </dgm:pt>
    <dgm:pt modelId="{6F1DB9FA-75C1-4016-A99D-EF114CA12B0B}" type="sibTrans" cxnId="{D765B345-2AFA-4080-BC8E-03A7F57C9710}">
      <dgm:prSet/>
      <dgm:spPr/>
      <dgm:t>
        <a:bodyPr/>
        <a:lstStyle/>
        <a:p>
          <a:endParaRPr lang="en-US"/>
        </a:p>
      </dgm:t>
    </dgm:pt>
    <dgm:pt modelId="{35BE193F-477E-48EE-AC99-D5E6D98FE8A1}" type="pres">
      <dgm:prSet presAssocID="{7C7FC617-CDDD-4059-855D-467D6517C888}" presName="linear" presStyleCnt="0">
        <dgm:presLayoutVars>
          <dgm:animLvl val="lvl"/>
          <dgm:resizeHandles val="exact"/>
        </dgm:presLayoutVars>
      </dgm:prSet>
      <dgm:spPr/>
    </dgm:pt>
    <dgm:pt modelId="{A7207D37-DC90-447F-A0EC-848B7A6E0794}" type="pres">
      <dgm:prSet presAssocID="{54CA2BA1-167E-40A9-AE22-EECFE9C3A187}" presName="parentText" presStyleLbl="node1" presStyleIdx="0" presStyleCnt="1" custScaleX="46379" custLinFactNeighborX="5122" custLinFactNeighborY="-1">
        <dgm:presLayoutVars>
          <dgm:chMax val="0"/>
          <dgm:bulletEnabled val="1"/>
        </dgm:presLayoutVars>
      </dgm:prSet>
      <dgm:spPr/>
    </dgm:pt>
  </dgm:ptLst>
  <dgm:cxnLst>
    <dgm:cxn modelId="{D765B345-2AFA-4080-BC8E-03A7F57C9710}" srcId="{7C7FC617-CDDD-4059-855D-467D6517C888}" destId="{54CA2BA1-167E-40A9-AE22-EECFE9C3A187}" srcOrd="0" destOrd="0" parTransId="{96F5CBCA-BD2C-404D-84C5-02F39D39ED32}" sibTransId="{6F1DB9FA-75C1-4016-A99D-EF114CA12B0B}"/>
    <dgm:cxn modelId="{8504906D-D70C-4BD6-B630-42DDAE75C643}" type="presOf" srcId="{54CA2BA1-167E-40A9-AE22-EECFE9C3A187}" destId="{A7207D37-DC90-447F-A0EC-848B7A6E0794}" srcOrd="0" destOrd="0" presId="urn:microsoft.com/office/officeart/2005/8/layout/vList2"/>
    <dgm:cxn modelId="{C79B248D-5119-4AC6-A9A9-713D5426D038}" type="presOf" srcId="{7C7FC617-CDDD-4059-855D-467D6517C888}" destId="{35BE193F-477E-48EE-AC99-D5E6D98FE8A1}" srcOrd="0" destOrd="0" presId="urn:microsoft.com/office/officeart/2005/8/layout/vList2"/>
    <dgm:cxn modelId="{DDD3D8E2-6F2D-4BB8-B202-A249756F7397}" type="presParOf" srcId="{35BE193F-477E-48EE-AC99-D5E6D98FE8A1}" destId="{A7207D37-DC90-447F-A0EC-848B7A6E079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9E3-9003-4DBA-9148-25BB55FC1937}">
      <dsp:nvSpPr>
        <dsp:cNvPr id="0" name=""/>
        <dsp:cNvSpPr/>
      </dsp:nvSpPr>
      <dsp:spPr>
        <a:xfrm>
          <a:off x="33912" y="73896"/>
          <a:ext cx="2985024" cy="2246876"/>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1-Automated</a:t>
          </a:r>
        </a:p>
      </dsp:txBody>
      <dsp:txXfrm>
        <a:off x="471059" y="402943"/>
        <a:ext cx="2110730" cy="1588782"/>
      </dsp:txXfrm>
    </dsp:sp>
    <dsp:sp modelId="{51746389-5B80-4F8D-BD01-2073E64134C2}">
      <dsp:nvSpPr>
        <dsp:cNvPr id="0" name=""/>
        <dsp:cNvSpPr/>
      </dsp:nvSpPr>
      <dsp:spPr>
        <a:xfrm>
          <a:off x="1787974" y="1786611"/>
          <a:ext cx="3048791" cy="2245836"/>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  3-Effective</a:t>
          </a:r>
        </a:p>
      </dsp:txBody>
      <dsp:txXfrm>
        <a:off x="2234459" y="2115506"/>
        <a:ext cx="2155821" cy="1588046"/>
      </dsp:txXfrm>
    </dsp:sp>
    <dsp:sp modelId="{CB27E828-3892-4B2D-BA43-EC4DF5B8B309}">
      <dsp:nvSpPr>
        <dsp:cNvPr id="0" name=""/>
        <dsp:cNvSpPr/>
      </dsp:nvSpPr>
      <dsp:spPr>
        <a:xfrm>
          <a:off x="3572231" y="43041"/>
          <a:ext cx="2817235" cy="2189472"/>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2- Keep save extra time </a:t>
          </a:r>
        </a:p>
      </dsp:txBody>
      <dsp:txXfrm>
        <a:off x="3984806" y="363682"/>
        <a:ext cx="1992085" cy="15481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139705"/>
          <a:ext cx="4336091" cy="1072803"/>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22350" rtl="0">
            <a:lnSpc>
              <a:spcPct val="90000"/>
            </a:lnSpc>
            <a:spcBef>
              <a:spcPct val="0"/>
            </a:spcBef>
            <a:spcAft>
              <a:spcPct val="35000"/>
            </a:spcAft>
            <a:buNone/>
          </a:pPr>
          <a:r>
            <a:rPr lang="en-US" sz="23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p>
      </dsp:txBody>
      <dsp:txXfrm>
        <a:off x="52370" y="192075"/>
        <a:ext cx="4231351" cy="9680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0A673-F78A-4DDE-BE17-D776CDF860E1}">
      <dsp:nvSpPr>
        <dsp:cNvPr id="0" name=""/>
        <dsp:cNvSpPr/>
      </dsp:nvSpPr>
      <dsp:spPr>
        <a:xfrm>
          <a:off x="0" y="513831"/>
          <a:ext cx="8229600" cy="3498300"/>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kern="1200" dirty="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marL="0" lvl="0" indent="0" algn="l" defTabSz="1111250">
            <a:lnSpc>
              <a:spcPct val="90000"/>
            </a:lnSpc>
            <a:spcBef>
              <a:spcPct val="0"/>
            </a:spcBef>
            <a:spcAft>
              <a:spcPct val="35000"/>
            </a:spcAft>
            <a:buNone/>
          </a:pPr>
          <a:endParaRPr lang="en-US" sz="2500" kern="1200" dirty="0">
            <a:solidFill>
              <a:schemeClr val="tx1"/>
            </a:solidFill>
            <a:latin typeface="+mn-lt"/>
            <a:cs typeface="Arial" pitchFamily="34" charset="0"/>
          </a:endParaRPr>
        </a:p>
        <a:p>
          <a:pPr marL="0" lvl="0" indent="0" algn="just" defTabSz="1111250">
            <a:lnSpc>
              <a:spcPct val="90000"/>
            </a:lnSpc>
            <a:spcBef>
              <a:spcPct val="0"/>
            </a:spcBef>
            <a:spcAft>
              <a:spcPct val="35000"/>
            </a:spcAft>
            <a:buNone/>
          </a:pPr>
          <a:r>
            <a:rPr lang="en-US" sz="2500" kern="1200" dirty="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kern="1200" dirty="0">
            <a:solidFill>
              <a:schemeClr val="tx1"/>
            </a:solidFill>
            <a:latin typeface="+mn-lt"/>
          </a:endParaRPr>
        </a:p>
      </dsp:txBody>
      <dsp:txXfrm>
        <a:off x="170773" y="684604"/>
        <a:ext cx="7888054" cy="31567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0"/>
          <a:ext cx="4376474" cy="999131"/>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kern="1200" cap="all" spc="0" baseline="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774" y="48774"/>
        <a:ext cx="4278926" cy="9015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1365907" y="197109"/>
          <a:ext cx="5635016" cy="715054"/>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1400813" y="232015"/>
        <a:ext cx="5565204" cy="6452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8767-CC70-4C85-ADBC-20BE9F826B18}">
      <dsp:nvSpPr>
        <dsp:cNvPr id="0" name=""/>
        <dsp:cNvSpPr/>
      </dsp:nvSpPr>
      <dsp:spPr>
        <a:xfrm>
          <a:off x="0" y="44276"/>
          <a:ext cx="6348413" cy="3792884"/>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solidFill>
                <a:schemeClr val="tx1"/>
              </a:solidFill>
              <a:latin typeface="+mn-lt"/>
            </a:rPr>
            <a:t>Database is the collection of face images and extracted features. And the database includes names of  students for each student . </a:t>
          </a:r>
        </a:p>
        <a:p>
          <a:pPr marL="0" lvl="0" indent="0" algn="l" defTabSz="800100">
            <a:lnSpc>
              <a:spcPct val="90000"/>
            </a:lnSpc>
            <a:spcBef>
              <a:spcPct val="0"/>
            </a:spcBef>
            <a:spcAft>
              <a:spcPct val="35000"/>
            </a:spcAft>
            <a:buNone/>
          </a:pPr>
          <a:endParaRPr lang="en-US" sz="1800" kern="1200" dirty="0">
            <a:solidFill>
              <a:schemeClr val="tx1"/>
            </a:solidFill>
            <a:latin typeface="+mn-lt"/>
          </a:endParaRPr>
        </a:p>
        <a:p>
          <a:pPr marL="0" lvl="0" indent="0" algn="just" defTabSz="800100">
            <a:lnSpc>
              <a:spcPct val="90000"/>
            </a:lnSpc>
            <a:spcBef>
              <a:spcPct val="0"/>
            </a:spcBef>
            <a:spcAft>
              <a:spcPct val="35000"/>
            </a:spcAft>
            <a:buNone/>
          </a:pPr>
          <a:r>
            <a:rPr lang="en-US" sz="1800" kern="1200" dirty="0">
              <a:solidFill>
                <a:schemeClr val="tx1"/>
              </a:solidFill>
              <a:latin typeface="+mn-lt"/>
              <a:cs typeface="Arial" pitchFamily="34" charset="0"/>
            </a:rPr>
            <a:t>We created a data base for 4  persons, were we took 12 images per person using PYTHON model  WEBCAM, these images were taken at different times and with variations in illumination, facial expressions, and facial details.</a:t>
          </a:r>
          <a:endParaRPr lang="en-US" sz="1800" kern="1200" dirty="0">
            <a:solidFill>
              <a:schemeClr val="tx1"/>
            </a:solidFill>
            <a:latin typeface="+mn-lt"/>
          </a:endParaRPr>
        </a:p>
      </dsp:txBody>
      <dsp:txXfrm>
        <a:off x="185153" y="229429"/>
        <a:ext cx="5978107" cy="342257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0B878-D1FC-4237-83D3-AD82BBD7C09B}">
      <dsp:nvSpPr>
        <dsp:cNvPr id="0" name=""/>
        <dsp:cNvSpPr/>
      </dsp:nvSpPr>
      <dsp:spPr>
        <a:xfrm>
          <a:off x="0" y="404638"/>
          <a:ext cx="6348413" cy="2892460"/>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i="0" kern="1200" dirty="0">
              <a:latin typeface="+mn-lt"/>
            </a:rPr>
            <a:t>In our project we have faced many of problems and we have overcome them:</a:t>
          </a:r>
        </a:p>
        <a:p>
          <a:pPr marL="0" lvl="0" indent="0" algn="l" defTabSz="1022350" rtl="0">
            <a:lnSpc>
              <a:spcPct val="90000"/>
            </a:lnSpc>
            <a:spcBef>
              <a:spcPct val="0"/>
            </a:spcBef>
            <a:spcAft>
              <a:spcPct val="35000"/>
            </a:spcAft>
            <a:buNone/>
          </a:pPr>
          <a:r>
            <a:rPr lang="en-US" sz="2300" kern="1200" dirty="0">
              <a:latin typeface="+mn-lt"/>
            </a:rPr>
            <a:t>1- Download Python and library for it on PyCharm. </a:t>
          </a:r>
        </a:p>
        <a:p>
          <a:pPr marL="0" lvl="0" indent="0" algn="l" defTabSz="1022350" rtl="0">
            <a:lnSpc>
              <a:spcPct val="90000"/>
            </a:lnSpc>
            <a:spcBef>
              <a:spcPct val="0"/>
            </a:spcBef>
            <a:spcAft>
              <a:spcPct val="35000"/>
            </a:spcAft>
            <a:buNone/>
          </a:pPr>
          <a:r>
            <a:rPr lang="en-US" sz="2300" kern="1200" dirty="0">
              <a:latin typeface="+mn-lt"/>
            </a:rPr>
            <a:t>2- Version of numpy, opencv, face-recognition system.</a:t>
          </a:r>
        </a:p>
        <a:p>
          <a:pPr marL="0" lvl="0" indent="0" algn="l" defTabSz="1022350" rtl="0">
            <a:lnSpc>
              <a:spcPct val="90000"/>
            </a:lnSpc>
            <a:spcBef>
              <a:spcPct val="0"/>
            </a:spcBef>
            <a:spcAft>
              <a:spcPct val="35000"/>
            </a:spcAft>
            <a:buNone/>
          </a:pPr>
          <a:r>
            <a:rPr lang="en-US" sz="2300" kern="1200" dirty="0">
              <a:latin typeface="+mn-lt"/>
            </a:rPr>
            <a:t>3- Establish connection between python and image database.</a:t>
          </a:r>
        </a:p>
      </dsp:txBody>
      <dsp:txXfrm>
        <a:off x="141198" y="545836"/>
        <a:ext cx="6066017" cy="26100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5832648" cy="992160"/>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0">
            <a:lnSpc>
              <a:spcPct val="90000"/>
            </a:lnSpc>
            <a:spcBef>
              <a:spcPct val="0"/>
            </a:spcBef>
            <a:spcAft>
              <a:spcPct val="35000"/>
            </a:spcAft>
            <a:buNone/>
          </a:pPr>
          <a:r>
            <a:rPr lang="en-US" sz="25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433" y="48433"/>
        <a:ext cx="5735782" cy="8952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2962836" cy="993528"/>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0">
            <a:lnSpc>
              <a:spcPct val="90000"/>
            </a:lnSpc>
            <a:spcBef>
              <a:spcPct val="0"/>
            </a:spcBef>
            <a:spcAft>
              <a:spcPct val="35000"/>
            </a:spcAft>
            <a:buNone/>
          </a:pPr>
          <a:r>
            <a:rPr lang="en-US"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kern="1200" dirty="0">
              <a:solidFill>
                <a:schemeClr val="tx1"/>
              </a:solidFill>
              <a:latin typeface="Arial Unicode MS" pitchFamily="34" charset="-128"/>
              <a:ea typeface="Arial Unicode MS" pitchFamily="34" charset="-128"/>
              <a:cs typeface="+mn-cs"/>
            </a:rPr>
            <a:t>:</a:t>
          </a:r>
          <a:r>
            <a:rPr lang="ar-SA" sz="2500" b="1" kern="1200" dirty="0">
              <a:solidFill>
                <a:schemeClr val="tx1"/>
              </a:solidFill>
              <a:latin typeface="Arial Unicode MS" pitchFamily="34" charset="-128"/>
              <a:ea typeface="Arial Unicode MS" pitchFamily="34" charset="-128"/>
              <a:cs typeface="+mn-cs"/>
            </a:rPr>
            <a:t> </a:t>
          </a:r>
        </a:p>
      </dsp:txBody>
      <dsp:txXfrm>
        <a:off x="48500" y="48500"/>
        <a:ext cx="2865836" cy="8965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A85C-B6F0-4AE4-A5FA-659809D9EE39}">
      <dsp:nvSpPr>
        <dsp:cNvPr id="0" name=""/>
        <dsp:cNvSpPr/>
      </dsp:nvSpPr>
      <dsp:spPr>
        <a:xfrm>
          <a:off x="0" y="1336136"/>
          <a:ext cx="8715436" cy="1853689"/>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IN" sz="2000" kern="1200" dirty="0">
              <a:solidFill>
                <a:schemeClr val="tx1"/>
              </a:solidFill>
              <a:latin typeface="+mn-lt"/>
            </a:rPr>
            <a:t>This technique is efficient method for automatic attendance and it can replace the traditional method.</a:t>
          </a:r>
        </a:p>
        <a:p>
          <a:pPr marL="0" lvl="0" indent="0" algn="just" defTabSz="889000" rtl="0">
            <a:lnSpc>
              <a:spcPct val="90000"/>
            </a:lnSpc>
            <a:spcBef>
              <a:spcPct val="0"/>
            </a:spcBef>
            <a:spcAft>
              <a:spcPct val="35000"/>
            </a:spcAft>
            <a:buNone/>
          </a:pPr>
          <a:r>
            <a:rPr lang="en-IN" sz="2000" kern="1200" dirty="0">
              <a:solidFill>
                <a:schemeClr val="tx1"/>
              </a:solidFill>
              <a:latin typeface="+mn-lt"/>
            </a:rPr>
            <a:t> Most system is time consuming and need human interference but face recognition solve both this problems. All we need a camera and laptop.  </a:t>
          </a:r>
          <a:endParaRPr lang="ar-JO" sz="2000" kern="1200" dirty="0">
            <a:solidFill>
              <a:schemeClr val="tx1"/>
            </a:solidFill>
            <a:latin typeface="+mn-lt"/>
          </a:endParaRPr>
        </a:p>
      </dsp:txBody>
      <dsp:txXfrm>
        <a:off x="90490" y="1426626"/>
        <a:ext cx="8534456" cy="1672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6DAF6-38E0-49E8-BCBE-D9D1A33F7DD9}">
      <dsp:nvSpPr>
        <dsp:cNvPr id="0" name=""/>
        <dsp:cNvSpPr/>
      </dsp:nvSpPr>
      <dsp:spPr>
        <a:xfrm>
          <a:off x="8685" y="0"/>
          <a:ext cx="8884966" cy="2304256"/>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THE PROJECT IS SUBMITTED BY : </a:t>
          </a:r>
        </a:p>
        <a:p>
          <a:pPr marL="0" lvl="0" indent="0" algn="l" defTabSz="889000">
            <a:lnSpc>
              <a:spcPct val="90000"/>
            </a:lnSpc>
            <a:spcBef>
              <a:spcPct val="0"/>
            </a:spcBef>
            <a:spcAft>
              <a:spcPct val="35000"/>
            </a:spcAft>
            <a:buNone/>
          </a:pPr>
          <a:r>
            <a:rPr lang="en-IN" sz="1200" kern="1200" dirty="0"/>
            <a:t>SWAPNONEEL DUTTA MAJUMDAR – 18101106011</a:t>
          </a:r>
        </a:p>
        <a:p>
          <a:pPr marL="0" lvl="0" indent="0" algn="l" defTabSz="889000">
            <a:lnSpc>
              <a:spcPct val="90000"/>
            </a:lnSpc>
            <a:spcBef>
              <a:spcPct val="0"/>
            </a:spcBef>
            <a:spcAft>
              <a:spcPct val="35000"/>
            </a:spcAft>
            <a:buNone/>
          </a:pPr>
          <a:r>
            <a:rPr lang="en-IN" sz="1200" kern="1200" dirty="0"/>
            <a:t>SUDIP MAHATA – 18101106009</a:t>
          </a:r>
        </a:p>
        <a:p>
          <a:pPr marL="0" lvl="0" indent="0" algn="l" defTabSz="889000">
            <a:lnSpc>
              <a:spcPct val="90000"/>
            </a:lnSpc>
            <a:spcBef>
              <a:spcPct val="0"/>
            </a:spcBef>
            <a:spcAft>
              <a:spcPct val="35000"/>
            </a:spcAft>
            <a:buNone/>
          </a:pPr>
          <a:r>
            <a:rPr lang="en-IN" sz="1200" kern="1200" dirty="0"/>
            <a:t>DIPESH KR BURNWAL – 19101106089</a:t>
          </a:r>
        </a:p>
        <a:p>
          <a:pPr marL="0" lvl="0" indent="0" algn="l" defTabSz="889000">
            <a:lnSpc>
              <a:spcPct val="90000"/>
            </a:lnSpc>
            <a:spcBef>
              <a:spcPct val="0"/>
            </a:spcBef>
            <a:spcAft>
              <a:spcPct val="35000"/>
            </a:spcAft>
            <a:buNone/>
          </a:pPr>
          <a:r>
            <a:rPr lang="en-IN" sz="1200" kern="1200" dirty="0"/>
            <a:t>RONOJIT CHAKRABORTY – 18101106033</a:t>
          </a:r>
        </a:p>
        <a:p>
          <a:pPr marL="0" lvl="0" indent="0" algn="l" defTabSz="889000">
            <a:lnSpc>
              <a:spcPct val="90000"/>
            </a:lnSpc>
            <a:spcBef>
              <a:spcPct val="0"/>
            </a:spcBef>
            <a:spcAft>
              <a:spcPct val="35000"/>
            </a:spcAft>
            <a:buNone/>
          </a:pPr>
          <a:endParaRPr lang="en-IN" sz="1200" kern="1200" dirty="0"/>
        </a:p>
        <a:p>
          <a:pPr marL="0" lvl="0" indent="0" algn="l" defTabSz="889000">
            <a:lnSpc>
              <a:spcPct val="90000"/>
            </a:lnSpc>
            <a:spcBef>
              <a:spcPct val="0"/>
            </a:spcBef>
            <a:spcAft>
              <a:spcPct val="35000"/>
            </a:spcAft>
            <a:buNone/>
          </a:pPr>
          <a:r>
            <a:rPr lang="en-IN" sz="1200" kern="1200" dirty="0"/>
            <a:t>Under the supervision of </a:t>
          </a:r>
          <a:r>
            <a:rPr lang="en-IN" sz="1800" kern="1200" dirty="0"/>
            <a:t>ADITYA KUMAR SAMANTA</a:t>
          </a:r>
          <a:r>
            <a:rPr lang="en-IN" sz="1200" kern="1200" dirty="0"/>
            <a:t>, Information Technology, Jalpaiguri Government Engineering College</a:t>
          </a:r>
        </a:p>
      </dsp:txBody>
      <dsp:txXfrm>
        <a:off x="76174" y="67489"/>
        <a:ext cx="8749988" cy="21692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FBDB-BD8D-466B-94F3-E7B87E86165D}">
      <dsp:nvSpPr>
        <dsp:cNvPr id="0" name=""/>
        <dsp:cNvSpPr/>
      </dsp:nvSpPr>
      <dsp:spPr>
        <a:xfrm>
          <a:off x="0" y="0"/>
          <a:ext cx="8070110" cy="3311699"/>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kern="1200" dirty="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kern="1200" dirty="0">
            <a:solidFill>
              <a:schemeClr val="tx1"/>
            </a:solidFill>
            <a:latin typeface="Arial" pitchFamily="34" charset="0"/>
            <a:cs typeface="Arial" pitchFamily="34" charset="0"/>
          </a:endParaRPr>
        </a:p>
      </dsp:txBody>
      <dsp:txXfrm>
        <a:off x="161664" y="161664"/>
        <a:ext cx="7746782" cy="298837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E098-E756-4173-8303-53F9A8856616}">
      <dsp:nvSpPr>
        <dsp:cNvPr id="0" name=""/>
        <dsp:cNvSpPr/>
      </dsp:nvSpPr>
      <dsp:spPr>
        <a:xfrm>
          <a:off x="0" y="0"/>
          <a:ext cx="2920408" cy="917280"/>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1">
            <a:lnSpc>
              <a:spcPct val="90000"/>
            </a:lnSpc>
            <a:spcBef>
              <a:spcPct val="0"/>
            </a:spcBef>
            <a:spcAft>
              <a:spcPct val="35000"/>
            </a:spcAft>
            <a:buNone/>
          </a:pPr>
          <a:r>
            <a:rPr lang="en-US"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4778" y="44778"/>
        <a:ext cx="2830852" cy="827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3BFF-DE5D-4849-BAB1-B0206C3B0EE8}">
      <dsp:nvSpPr>
        <dsp:cNvPr id="0" name=""/>
        <dsp:cNvSpPr/>
      </dsp:nvSpPr>
      <dsp:spPr>
        <a:xfrm>
          <a:off x="0" y="0"/>
          <a:ext cx="2592288" cy="1109617"/>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p>
      </dsp:txBody>
      <dsp:txXfrm>
        <a:off x="54167" y="54167"/>
        <a:ext cx="2483954" cy="1001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9371A-416B-43C6-8AB8-138152ED8164}">
      <dsp:nvSpPr>
        <dsp:cNvPr id="0" name=""/>
        <dsp:cNvSpPr/>
      </dsp:nvSpPr>
      <dsp:spPr>
        <a:xfrm>
          <a:off x="0" y="127781"/>
          <a:ext cx="7772400" cy="3450170"/>
        </a:xfrm>
        <a:prstGeom prst="roundRect">
          <a:avLst/>
        </a:prstGeom>
        <a:solidFill>
          <a:schemeClr val="bg1"/>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tx1"/>
              </a:solidFill>
              <a:latin typeface="+mn-lt"/>
              <a:cs typeface="Arial" pitchFamily="34" charset="0"/>
            </a:rPr>
            <a:t>1. Introduction </a:t>
          </a:r>
        </a:p>
        <a:p>
          <a:pPr marL="0" lvl="0" indent="0" algn="l" defTabSz="1200150" rtl="0">
            <a:lnSpc>
              <a:spcPct val="90000"/>
            </a:lnSpc>
            <a:spcBef>
              <a:spcPct val="0"/>
            </a:spcBef>
            <a:spcAft>
              <a:spcPct val="35000"/>
            </a:spcAft>
            <a:buNone/>
          </a:pPr>
          <a:r>
            <a:rPr lang="en-US" sz="2700" kern="1200" dirty="0">
              <a:solidFill>
                <a:schemeClr val="tx1"/>
              </a:solidFill>
              <a:latin typeface="+mn-lt"/>
              <a:cs typeface="Arial" pitchFamily="34" charset="0"/>
            </a:rPr>
            <a:t>2. Algorithm ( flow chart )</a:t>
          </a:r>
        </a:p>
        <a:p>
          <a:pPr marL="0" lvl="0" indent="0" algn="l" defTabSz="1200150" rtl="0">
            <a:lnSpc>
              <a:spcPct val="90000"/>
            </a:lnSpc>
            <a:spcBef>
              <a:spcPct val="0"/>
            </a:spcBef>
            <a:spcAft>
              <a:spcPct val="35000"/>
            </a:spcAft>
            <a:buNone/>
          </a:pPr>
          <a:r>
            <a:rPr lang="en-US" sz="2700" kern="1200" baseline="0" dirty="0">
              <a:solidFill>
                <a:schemeClr val="tx1"/>
              </a:solidFill>
              <a:latin typeface="+mn-lt"/>
              <a:cs typeface="Arial" pitchFamily="34" charset="0"/>
            </a:rPr>
            <a:t>3. Functional Block Diagram</a:t>
          </a:r>
        </a:p>
        <a:p>
          <a:pPr marL="0" lvl="0" indent="0" algn="l" defTabSz="1200150" rtl="0">
            <a:lnSpc>
              <a:spcPct val="90000"/>
            </a:lnSpc>
            <a:spcBef>
              <a:spcPct val="0"/>
            </a:spcBef>
            <a:spcAft>
              <a:spcPct val="35000"/>
            </a:spcAft>
            <a:buNone/>
          </a:pPr>
          <a:r>
            <a:rPr lang="en-US" sz="2700" kern="1200" baseline="0" dirty="0">
              <a:solidFill>
                <a:schemeClr val="tx1"/>
              </a:solidFill>
              <a:latin typeface="+mn-lt"/>
              <a:cs typeface="Arial" pitchFamily="34" charset="0"/>
            </a:rPr>
            <a:t>4. Results</a:t>
          </a:r>
        </a:p>
        <a:p>
          <a:pPr marL="0" lvl="0" indent="0" algn="l" defTabSz="1200150" rtl="0">
            <a:lnSpc>
              <a:spcPct val="90000"/>
            </a:lnSpc>
            <a:spcBef>
              <a:spcPct val="0"/>
            </a:spcBef>
            <a:spcAft>
              <a:spcPct val="35000"/>
            </a:spcAft>
            <a:buNone/>
          </a:pPr>
          <a:r>
            <a:rPr lang="en-US" sz="2700" kern="1200" dirty="0">
              <a:solidFill>
                <a:schemeClr val="tx1"/>
              </a:solidFill>
              <a:latin typeface="+mn-lt"/>
              <a:cs typeface="Arial" pitchFamily="34" charset="0"/>
            </a:rPr>
            <a:t>5. Conclusion</a:t>
          </a:r>
        </a:p>
        <a:p>
          <a:pPr marL="0" lvl="0" indent="0" algn="l" defTabSz="1200150">
            <a:lnSpc>
              <a:spcPct val="90000"/>
            </a:lnSpc>
            <a:spcBef>
              <a:spcPct val="0"/>
            </a:spcBef>
            <a:spcAft>
              <a:spcPct val="35000"/>
            </a:spcAft>
            <a:buNone/>
          </a:pPr>
          <a:r>
            <a:rPr lang="en-US" sz="2700" kern="1200" dirty="0">
              <a:solidFill>
                <a:schemeClr val="tx1"/>
              </a:solidFill>
              <a:latin typeface="+mn-lt"/>
              <a:cs typeface="Arial" pitchFamily="34" charset="0"/>
            </a:rPr>
            <a:t>6. Future Work</a:t>
          </a:r>
          <a:endParaRPr lang="en-US" sz="2700" kern="1200" dirty="0">
            <a:solidFill>
              <a:schemeClr val="tx1"/>
            </a:solidFill>
            <a:latin typeface="+mn-lt"/>
          </a:endParaRPr>
        </a:p>
      </dsp:txBody>
      <dsp:txXfrm>
        <a:off x="168423" y="296204"/>
        <a:ext cx="7435554" cy="3113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634B6-77F1-4288-8567-413E516BA3D3}">
      <dsp:nvSpPr>
        <dsp:cNvPr id="0" name=""/>
        <dsp:cNvSpPr/>
      </dsp:nvSpPr>
      <dsp:spPr>
        <a:xfrm>
          <a:off x="0" y="9622"/>
          <a:ext cx="7817988" cy="4919599"/>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r>
            <a:rPr lang="en-US" sz="2200" kern="1200" dirty="0">
              <a:latin typeface="+mn-lt"/>
              <a:cs typeface="Arial" pitchFamily="34" charset="0"/>
            </a:rPr>
            <a:t>Traditionally attendance is marked manually by teachers and they must make sure correct attendance is marked for respective student. </a:t>
          </a: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r>
            <a:rPr lang="en-US" sz="2200" kern="1200" dirty="0">
              <a:solidFill>
                <a:schemeClr val="tx1"/>
              </a:solidFill>
              <a:latin typeface="+mn-lt"/>
              <a:cs typeface="Arial" pitchFamily="34" charset="0"/>
            </a:rPr>
            <a:t>This whole process wastes some of lecture time and part of correct information is missed due to fraudulent and proxy cases.</a:t>
          </a:r>
        </a:p>
      </dsp:txBody>
      <dsp:txXfrm>
        <a:off x="240155" y="249777"/>
        <a:ext cx="7337678" cy="4439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4320480" cy="943445"/>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sp:txBody>
      <dsp:txXfrm>
        <a:off x="46055" y="46055"/>
        <a:ext cx="4228370" cy="8513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CDF62-C024-4A82-8E82-C4575B459B2C}">
      <dsp:nvSpPr>
        <dsp:cNvPr id="0" name=""/>
        <dsp:cNvSpPr/>
      </dsp:nvSpPr>
      <dsp:spPr>
        <a:xfrm>
          <a:off x="0" y="852700"/>
          <a:ext cx="8028384" cy="4279759"/>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p>
      </dsp:txBody>
      <dsp:txXfrm>
        <a:off x="208921" y="1061621"/>
        <a:ext cx="7610542" cy="38619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2825593" cy="943445"/>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sp:txBody>
      <dsp:txXfrm>
        <a:off x="46055" y="46055"/>
        <a:ext cx="2733483" cy="8513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7D37-DC90-447F-A0EC-848B7A6E0794}">
      <dsp:nvSpPr>
        <dsp:cNvPr id="0" name=""/>
        <dsp:cNvSpPr/>
      </dsp:nvSpPr>
      <dsp:spPr>
        <a:xfrm>
          <a:off x="2481921" y="0"/>
          <a:ext cx="3604761" cy="949768"/>
        </a:xfrm>
        <a:prstGeom prst="roundRect">
          <a:avLst/>
        </a:prstGeom>
        <a:gradFill rotWithShape="1">
          <a:gsLst>
            <a:gs pos="0">
              <a:schemeClr val="accent3">
                <a:tint val="65000"/>
                <a:lumMod val="110000"/>
              </a:schemeClr>
            </a:gs>
            <a:gs pos="88000">
              <a:schemeClr val="accent3">
                <a:tint val="90000"/>
              </a:schemeClr>
            </a:gs>
          </a:gsLst>
          <a:lin ang="5400000" scaled="0"/>
        </a:gradFill>
        <a:ln w="12700"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114300" rIns="114300" bIns="1143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333500" rtl="0">
            <a:lnSpc>
              <a:spcPct val="90000"/>
            </a:lnSpc>
            <a:spcBef>
              <a:spcPct val="0"/>
            </a:spcBef>
            <a:spcAft>
              <a:spcPct val="35000"/>
            </a:spcAft>
            <a:buNone/>
          </a:pPr>
          <a:r>
            <a:rPr lang="en-US" sz="30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p>
      </dsp:txBody>
      <dsp:txXfrm>
        <a:off x="2528285" y="46364"/>
        <a:ext cx="3512033" cy="857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F9B36-EFE7-417B-959A-EC56527D5435}" type="datetimeFigureOut">
              <a:rPr lang="en-US" smtClean="0"/>
              <a:pPr/>
              <a:t>6/23/2022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81BB99-DCF3-4A48-B55A-52B83269CC7B}" type="slidenum">
              <a:rPr lang="en-US" smtClean="0"/>
              <a:pPr/>
              <a:t>‹#›</a:t>
            </a:fld>
            <a:endParaRPr lang="en-US"/>
          </a:p>
        </p:txBody>
      </p:sp>
    </p:spTree>
    <p:extLst>
      <p:ext uri="{BB962C8B-B14F-4D97-AF65-F5344CB8AC3E}">
        <p14:creationId xmlns:p14="http://schemas.microsoft.com/office/powerpoint/2010/main" val="1699426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681BB99-DCF3-4A48-B55A-52B83269CC7B}" type="slidenum">
              <a:rPr lang="en-US" smtClean="0"/>
              <a:pPr/>
              <a:t>18</a:t>
            </a:fld>
            <a:endParaRPr lang="en-US"/>
          </a:p>
        </p:txBody>
      </p:sp>
    </p:spTree>
    <p:extLst>
      <p:ext uri="{BB962C8B-B14F-4D97-AF65-F5344CB8AC3E}">
        <p14:creationId xmlns:p14="http://schemas.microsoft.com/office/powerpoint/2010/main" val="991765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254444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63059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542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836365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823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450092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311183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479588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314801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4249029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D4A8B-A159-47F2-B170-DEC7801308F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72823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CD4A8B-A159-47F2-B170-DEC7801308FA}" type="datetimeFigureOut">
              <a:rPr lang="en-US" smtClean="0"/>
              <a:pPr/>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96932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CD4A8B-A159-47F2-B170-DEC7801308FA}" type="datetimeFigureOut">
              <a:rPr lang="en-US" smtClean="0"/>
              <a:pPr/>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3513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D4A8B-A159-47F2-B170-DEC7801308FA}" type="datetimeFigureOut">
              <a:rPr lang="en-US" smtClean="0"/>
              <a:pPr/>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64910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361586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378525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CD4A8B-A159-47F2-B170-DEC7801308FA}" type="datetimeFigureOut">
              <a:rPr lang="en-US" smtClean="0"/>
              <a:pPr/>
              <a:t>6/23/2022</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08560386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2.pn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4.pn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3.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image" Target="../media/image6.png"/><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5616" y="2086247"/>
            <a:ext cx="6048672" cy="754053"/>
          </a:xfrm>
          <a:prstGeom prst="rect">
            <a:avLst/>
          </a:prstGeom>
        </p:spPr>
        <p:txBody>
          <a:bodyPr wrap="square">
            <a:spAutoFit/>
          </a:bodyPr>
          <a:lstStyle/>
          <a:p>
            <a:pPr algn="ctr" rtl="0"/>
            <a:r>
              <a:rPr lang="en-US" sz="2500" b="1" dirty="0">
                <a:ln w="1905"/>
                <a:solidFill>
                  <a:schemeClr val="accent4">
                    <a:lumMod val="75000"/>
                  </a:schemeClr>
                </a:solidFill>
                <a:effectLst>
                  <a:innerShdw blurRad="69850" dist="43180" dir="5400000">
                    <a:srgbClr val="000000">
                      <a:alpha val="65000"/>
                    </a:srgbClr>
                  </a:innerShdw>
                </a:effectLst>
                <a:latin typeface="Arial" pitchFamily="34" charset="0"/>
                <a:cs typeface="Arial" pitchFamily="34" charset="0"/>
              </a:rPr>
              <a:t>  PROJECT :- </a:t>
            </a:r>
            <a:r>
              <a:rPr lang="en-US" b="1" dirty="0">
                <a:ln w="1905"/>
                <a:effectLst>
                  <a:innerShdw blurRad="69850" dist="43180" dir="5400000">
                    <a:srgbClr val="000000">
                      <a:alpha val="65000"/>
                    </a:srgbClr>
                  </a:innerShdw>
                </a:effectLst>
                <a:latin typeface="Arial" pitchFamily="34" charset="0"/>
                <a:cs typeface="Arial" pitchFamily="34" charset="0"/>
              </a:rPr>
              <a:t>Automatic Class Attendance System Based On Face Detection And Recognition   </a:t>
            </a:r>
            <a:endParaRPr lang="en-US" b="1" dirty="0">
              <a:ln w="1905"/>
              <a:effectLst>
                <a:innerShdw blurRad="69850" dist="43180" dir="5400000">
                  <a:srgbClr val="000000">
                    <a:alpha val="65000"/>
                  </a:srgbClr>
                </a:innerShdw>
              </a:effectLst>
            </a:endParaRPr>
          </a:p>
        </p:txBody>
      </p:sp>
      <p:graphicFrame>
        <p:nvGraphicFramePr>
          <p:cNvPr id="6" name="Diagram 5"/>
          <p:cNvGraphicFramePr/>
          <p:nvPr>
            <p:extLst>
              <p:ext uri="{D42A27DB-BD31-4B8C-83A1-F6EECF244321}">
                <p14:modId xmlns:p14="http://schemas.microsoft.com/office/powerpoint/2010/main" val="3106084640"/>
              </p:ext>
            </p:extLst>
          </p:nvPr>
        </p:nvGraphicFramePr>
        <p:xfrm>
          <a:off x="805945" y="5445224"/>
          <a:ext cx="7328902"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463025576"/>
              </p:ext>
            </p:extLst>
          </p:nvPr>
        </p:nvGraphicFramePr>
        <p:xfrm>
          <a:off x="107505" y="3645024"/>
          <a:ext cx="8893652" cy="23042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6">
            <a:extLst>
              <a:ext uri="{FF2B5EF4-FFF2-40B4-BE49-F238E27FC236}">
                <a16:creationId xmlns:a16="http://schemas.microsoft.com/office/drawing/2014/main" id="{4C3A95C2-52F3-9046-8ADD-1FF320B67828}"/>
              </a:ext>
            </a:extLst>
          </p:cNvPr>
          <p:cNvSpPr/>
          <p:nvPr/>
        </p:nvSpPr>
        <p:spPr>
          <a:xfrm>
            <a:off x="467544" y="260648"/>
            <a:ext cx="8208912"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solidFill>
                <a:effectLst>
                  <a:outerShdw blurRad="38100" dist="19050" dir="2700000" algn="tl" rotWithShape="0">
                    <a:schemeClr val="dk1">
                      <a:alpha val="40000"/>
                    </a:schemeClr>
                  </a:outerShdw>
                </a:effectLst>
              </a:rPr>
              <a:t>JALPAIGURI GOVERNMENT ENGINEERING COLLEGE</a:t>
            </a:r>
          </a:p>
        </p:txBody>
      </p:sp>
    </p:spTree>
    <p:extLst>
      <p:ext uri="{BB962C8B-B14F-4D97-AF65-F5344CB8AC3E}">
        <p14:creationId xmlns:p14="http://schemas.microsoft.com/office/powerpoint/2010/main" val="398310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4F5A7-1B01-C8F1-46F3-150113D1319A}"/>
              </a:ext>
            </a:extLst>
          </p:cNvPr>
          <p:cNvSpPr>
            <a:spLocks noGrp="1"/>
          </p:cNvSpPr>
          <p:nvPr>
            <p:ph idx="1"/>
          </p:nvPr>
        </p:nvSpPr>
        <p:spPr>
          <a:xfrm>
            <a:off x="609599" y="116632"/>
            <a:ext cx="6347714" cy="5924731"/>
          </a:xfrm>
        </p:spPr>
        <p:txBody>
          <a:bodyPr/>
          <a:lstStyle/>
          <a:p>
            <a:pPr marL="0" indent="0" algn="l">
              <a:buNone/>
            </a:pPr>
            <a:r>
              <a:rPr lang="en-US" sz="2000" b="1" i="0" dirty="0">
                <a:solidFill>
                  <a:srgbClr val="292929"/>
                </a:solidFill>
                <a:effectLst/>
                <a:latin typeface="sohne"/>
              </a:rPr>
              <a:t>How it works?</a:t>
            </a:r>
          </a:p>
          <a:p>
            <a:pPr marL="0" indent="0" algn="l">
              <a:buNone/>
            </a:pPr>
            <a:r>
              <a:rPr lang="en-US" sz="1800" b="0" i="0" dirty="0">
                <a:solidFill>
                  <a:srgbClr val="292929"/>
                </a:solidFill>
                <a:effectLst/>
                <a:latin typeface="charter"/>
              </a:rPr>
              <a:t>There are 2 stages in the Viola-Jones Algorithm:</a:t>
            </a:r>
          </a:p>
          <a:p>
            <a:pPr algn="l">
              <a:buFont typeface="+mj-lt"/>
              <a:buAutoNum type="arabicPeriod"/>
            </a:pPr>
            <a:r>
              <a:rPr lang="en-US" sz="2000" b="0" i="0" dirty="0">
                <a:solidFill>
                  <a:srgbClr val="292929"/>
                </a:solidFill>
                <a:effectLst/>
                <a:latin typeface="charter"/>
              </a:rPr>
              <a:t>Training</a:t>
            </a:r>
          </a:p>
          <a:p>
            <a:pPr algn="l">
              <a:buFont typeface="+mj-lt"/>
              <a:buAutoNum type="arabicPeriod"/>
            </a:pPr>
            <a:r>
              <a:rPr lang="en-US" sz="1800" b="0" i="0" dirty="0">
                <a:solidFill>
                  <a:srgbClr val="292929"/>
                </a:solidFill>
                <a:effectLst/>
                <a:latin typeface="charter"/>
              </a:rPr>
              <a:t>Detection</a:t>
            </a:r>
          </a:p>
          <a:p>
            <a:pPr algn="l">
              <a:buFont typeface="+mj-lt"/>
              <a:buAutoNum type="arabicPeriod"/>
            </a:pPr>
            <a:endParaRPr lang="en-US" sz="1800" b="0" i="0" dirty="0">
              <a:solidFill>
                <a:srgbClr val="292929"/>
              </a:solidFill>
              <a:effectLst/>
              <a:latin typeface="charter"/>
            </a:endParaRPr>
          </a:p>
          <a:p>
            <a:pPr marL="0" indent="0">
              <a:buNone/>
            </a:pPr>
            <a:r>
              <a:rPr lang="en-IN" sz="1800" b="1" i="0" dirty="0">
                <a:solidFill>
                  <a:srgbClr val="292929"/>
                </a:solidFill>
                <a:effectLst/>
                <a:latin typeface="sohne"/>
              </a:rPr>
              <a:t>1.  Training :-</a:t>
            </a:r>
            <a:endParaRPr lang="en-US" sz="1800" b="1" i="0" dirty="0">
              <a:solidFill>
                <a:srgbClr val="292929"/>
              </a:solidFill>
              <a:effectLst/>
              <a:latin typeface="sohne"/>
            </a:endParaRPr>
          </a:p>
          <a:p>
            <a:pPr algn="l"/>
            <a:r>
              <a:rPr lang="en-US" sz="1800" b="0" i="0" dirty="0">
                <a:solidFill>
                  <a:srgbClr val="292929"/>
                </a:solidFill>
                <a:effectLst/>
                <a:latin typeface="charter"/>
              </a:rPr>
              <a:t>let’s move on to training.</a:t>
            </a:r>
            <a:br>
              <a:rPr lang="en-US" sz="1800" b="0" i="0" dirty="0">
                <a:solidFill>
                  <a:srgbClr val="292929"/>
                </a:solidFill>
                <a:effectLst/>
                <a:latin typeface="charter"/>
              </a:rPr>
            </a:br>
            <a:r>
              <a:rPr lang="en-US" sz="1800" b="0" i="0" dirty="0">
                <a:solidFill>
                  <a:srgbClr val="292929"/>
                </a:solidFill>
                <a:effectLst/>
                <a:latin typeface="charter"/>
              </a:rPr>
              <a:t>So what exactly do we mean we say training? We’re training the machine to identify these features. We’re feeding it information, and subsequently training it to learn from the information to predict. So ultimately, the algorithm is setting a minimum threshold to determine whether something can be classified as a feature or not.</a:t>
            </a:r>
          </a:p>
          <a:p>
            <a:pPr algn="l"/>
            <a:r>
              <a:rPr lang="en-US" sz="1800" b="0" i="0" dirty="0">
                <a:solidFill>
                  <a:srgbClr val="292929"/>
                </a:solidFill>
                <a:effectLst/>
                <a:latin typeface="charter"/>
              </a:rPr>
              <a:t>The algorithm shrinks the image to 24 x 24 and looks for the trained features within the image</a:t>
            </a:r>
            <a:endParaRPr lang="en-IN" dirty="0"/>
          </a:p>
        </p:txBody>
      </p:sp>
    </p:spTree>
    <p:extLst>
      <p:ext uri="{BB962C8B-B14F-4D97-AF65-F5344CB8AC3E}">
        <p14:creationId xmlns:p14="http://schemas.microsoft.com/office/powerpoint/2010/main" val="8817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05DF5B-4055-8A98-3DEC-17B9FBCB4798}"/>
              </a:ext>
            </a:extLst>
          </p:cNvPr>
          <p:cNvSpPr>
            <a:spLocks noGrp="1"/>
          </p:cNvSpPr>
          <p:nvPr>
            <p:ph idx="1"/>
          </p:nvPr>
        </p:nvSpPr>
        <p:spPr>
          <a:xfrm>
            <a:off x="0" y="0"/>
            <a:ext cx="7857671" cy="6858000"/>
          </a:xfrm>
        </p:spPr>
        <p:txBody>
          <a:bodyPr>
            <a:normAutofit/>
          </a:bodyPr>
          <a:lstStyle/>
          <a:p>
            <a:pPr marL="0" indent="0" algn="l">
              <a:buNone/>
            </a:pPr>
            <a:r>
              <a:rPr lang="en-US" sz="2600" b="1" i="0" dirty="0">
                <a:solidFill>
                  <a:srgbClr val="292929"/>
                </a:solidFill>
                <a:effectLst/>
                <a:latin typeface="sohne"/>
              </a:rPr>
              <a:t>2. Detection:-</a:t>
            </a:r>
          </a:p>
          <a:p>
            <a:pPr marL="0" indent="0" algn="l">
              <a:buNone/>
            </a:pPr>
            <a:endParaRPr lang="en-US" sz="2600" b="1" i="0" dirty="0">
              <a:solidFill>
                <a:srgbClr val="292929"/>
              </a:solidFill>
              <a:effectLst/>
              <a:latin typeface="sohne"/>
            </a:endParaRPr>
          </a:p>
          <a:p>
            <a:pPr algn="l"/>
            <a:r>
              <a:rPr lang="en-US" sz="2600" b="0" i="0" dirty="0">
                <a:solidFill>
                  <a:srgbClr val="292929"/>
                </a:solidFill>
                <a:effectLst/>
                <a:latin typeface="charter"/>
              </a:rPr>
              <a:t>Viola-Jones was designed for frontal faces, so it is able to detect frontal the best rather than faces looking sideways, upwards or downwards. Before detecting a face, the image is converted into grayscale, since it is easier to work with and there’s lesser data to process. The Viola-Jones algorithm first detects the face on the grayscale image and then finds the location on the colored image.</a:t>
            </a:r>
          </a:p>
          <a:p>
            <a:pPr algn="l"/>
            <a:r>
              <a:rPr lang="en-US" sz="2600" b="0" i="0" dirty="0">
                <a:solidFill>
                  <a:srgbClr val="292929"/>
                </a:solidFill>
                <a:effectLst/>
                <a:latin typeface="charter"/>
              </a:rPr>
              <a:t>It is essentially searching for these </a:t>
            </a:r>
            <a:r>
              <a:rPr lang="en-US" sz="2600" b="0" i="0" dirty="0" err="1">
                <a:solidFill>
                  <a:srgbClr val="292929"/>
                </a:solidFill>
                <a:effectLst/>
                <a:latin typeface="charter"/>
              </a:rPr>
              <a:t>haar</a:t>
            </a:r>
            <a:r>
              <a:rPr lang="en-US" sz="2600" b="0" i="0" dirty="0">
                <a:solidFill>
                  <a:srgbClr val="292929"/>
                </a:solidFill>
                <a:effectLst/>
                <a:latin typeface="charter"/>
              </a:rPr>
              <a:t>-like features, which will be explained </a:t>
            </a:r>
            <a:r>
              <a:rPr lang="en-US" sz="2600" dirty="0">
                <a:solidFill>
                  <a:srgbClr val="292929"/>
                </a:solidFill>
                <a:latin typeface="charter"/>
              </a:rPr>
              <a:t>next slide</a:t>
            </a:r>
            <a:r>
              <a:rPr lang="en-US" sz="2600" b="0" i="0" dirty="0">
                <a:solidFill>
                  <a:srgbClr val="292929"/>
                </a:solidFill>
                <a:effectLst/>
                <a:latin typeface="charter"/>
              </a:rPr>
              <a:t>.</a:t>
            </a:r>
            <a:br>
              <a:rPr lang="en-US" sz="2600" dirty="0"/>
            </a:br>
            <a:endParaRPr lang="en-US" sz="2600" b="0" i="0" dirty="0">
              <a:solidFill>
                <a:srgbClr val="292929"/>
              </a:solidFill>
              <a:effectLst/>
              <a:latin typeface="charter"/>
            </a:endParaRPr>
          </a:p>
          <a:p>
            <a:pPr algn="l"/>
            <a:endParaRPr lang="en-US" sz="1800" b="0" i="0" dirty="0">
              <a:solidFill>
                <a:srgbClr val="292929"/>
              </a:solidFill>
              <a:effectLst/>
              <a:latin typeface="charter"/>
            </a:endParaRPr>
          </a:p>
          <a:p>
            <a:endParaRPr lang="en-IN" dirty="0"/>
          </a:p>
        </p:txBody>
      </p:sp>
    </p:spTree>
    <p:extLst>
      <p:ext uri="{BB962C8B-B14F-4D97-AF65-F5344CB8AC3E}">
        <p14:creationId xmlns:p14="http://schemas.microsoft.com/office/powerpoint/2010/main" val="289928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BFB1-D484-4351-106B-BF5FEEBC27F9}"/>
              </a:ext>
            </a:extLst>
          </p:cNvPr>
          <p:cNvSpPr>
            <a:spLocks noGrp="1"/>
          </p:cNvSpPr>
          <p:nvPr>
            <p:ph type="title"/>
          </p:nvPr>
        </p:nvSpPr>
        <p:spPr>
          <a:xfrm>
            <a:off x="1115616" y="0"/>
            <a:ext cx="6571343" cy="1049235"/>
          </a:xfrm>
        </p:spPr>
        <p:txBody>
          <a:bodyPr>
            <a:normAutofit fontScale="90000"/>
          </a:bodyPr>
          <a:lstStyle/>
          <a:p>
            <a:r>
              <a:rPr lang="en-IN" dirty="0"/>
              <a:t>HAAR-like features:</a:t>
            </a:r>
            <a:br>
              <a:rPr lang="en-IN" dirty="0"/>
            </a:br>
            <a:endParaRPr lang="en-IN" dirty="0"/>
          </a:p>
        </p:txBody>
      </p:sp>
      <p:sp>
        <p:nvSpPr>
          <p:cNvPr id="3" name="Content Placeholder 2">
            <a:extLst>
              <a:ext uri="{FF2B5EF4-FFF2-40B4-BE49-F238E27FC236}">
                <a16:creationId xmlns:a16="http://schemas.microsoft.com/office/drawing/2014/main" id="{68280778-418A-E213-13D8-33081CAAE511}"/>
              </a:ext>
            </a:extLst>
          </p:cNvPr>
          <p:cNvSpPr>
            <a:spLocks noGrp="1"/>
          </p:cNvSpPr>
          <p:nvPr>
            <p:ph idx="1"/>
          </p:nvPr>
        </p:nvSpPr>
        <p:spPr>
          <a:xfrm>
            <a:off x="1071539" y="525187"/>
            <a:ext cx="6571344" cy="4199725"/>
          </a:xfrm>
        </p:spPr>
        <p:txBody>
          <a:bodyPr>
            <a:normAutofit/>
          </a:bodyPr>
          <a:lstStyle/>
          <a:p>
            <a:r>
              <a:rPr lang="en-US" b="0" i="0" dirty="0">
                <a:solidFill>
                  <a:srgbClr val="292929"/>
                </a:solidFill>
                <a:effectLst/>
                <a:latin typeface="charter"/>
              </a:rPr>
              <a:t>The features show a box with a light side and a dark side, which is how the machine determines what the feature is. Sometimes one side will be lighter than the other, as in an edge of an eyebrow. Sometimes the middle portion may be shinier than the surrounding boxes, which can be interpreted as a nose.</a:t>
            </a:r>
          </a:p>
          <a:p>
            <a:pPr algn="l"/>
            <a:r>
              <a:rPr lang="en-US" b="0" i="0" dirty="0">
                <a:solidFill>
                  <a:srgbClr val="292929"/>
                </a:solidFill>
                <a:effectLst/>
                <a:latin typeface="charter"/>
              </a:rPr>
              <a:t>There are 3 types of </a:t>
            </a:r>
            <a:r>
              <a:rPr lang="en-US" b="0" i="0" dirty="0" err="1">
                <a:solidFill>
                  <a:srgbClr val="292929"/>
                </a:solidFill>
                <a:effectLst/>
                <a:latin typeface="charter"/>
              </a:rPr>
              <a:t>Haar</a:t>
            </a:r>
            <a:r>
              <a:rPr lang="en-US" b="0" i="0" dirty="0">
                <a:solidFill>
                  <a:srgbClr val="292929"/>
                </a:solidFill>
                <a:effectLst/>
                <a:latin typeface="charter"/>
              </a:rPr>
              <a:t>-like features that Viola and Jones identified in their research:</a:t>
            </a:r>
          </a:p>
          <a:p>
            <a:pPr algn="l">
              <a:buFont typeface="Arial" panose="020B0604020202020204" pitchFamily="34" charset="0"/>
              <a:buChar char="•"/>
            </a:pPr>
            <a:r>
              <a:rPr lang="en-US" b="0" i="0" dirty="0">
                <a:solidFill>
                  <a:srgbClr val="292929"/>
                </a:solidFill>
                <a:effectLst/>
                <a:latin typeface="charter"/>
              </a:rPr>
              <a:t>Edge features</a:t>
            </a:r>
          </a:p>
          <a:p>
            <a:pPr algn="l">
              <a:buFont typeface="Arial" panose="020B0604020202020204" pitchFamily="34" charset="0"/>
              <a:buChar char="•"/>
            </a:pPr>
            <a:r>
              <a:rPr lang="en-US" b="0" i="0" dirty="0">
                <a:solidFill>
                  <a:srgbClr val="292929"/>
                </a:solidFill>
                <a:effectLst/>
                <a:latin typeface="charter"/>
              </a:rPr>
              <a:t>Line-features</a:t>
            </a:r>
          </a:p>
          <a:p>
            <a:pPr algn="l">
              <a:buFont typeface="Arial" panose="020B0604020202020204" pitchFamily="34" charset="0"/>
              <a:buChar char="•"/>
            </a:pPr>
            <a:r>
              <a:rPr lang="en-US" b="0" i="0" dirty="0">
                <a:solidFill>
                  <a:srgbClr val="292929"/>
                </a:solidFill>
                <a:effectLst/>
                <a:latin typeface="charter"/>
              </a:rPr>
              <a:t>Four-sided features</a:t>
            </a:r>
          </a:p>
          <a:p>
            <a:pPr marL="0" indent="0">
              <a:buNone/>
            </a:pPr>
            <a:endParaRPr lang="en-IN" dirty="0"/>
          </a:p>
        </p:txBody>
      </p:sp>
      <p:sp>
        <p:nvSpPr>
          <p:cNvPr id="4" name="Rectangle 3">
            <a:extLst>
              <a:ext uri="{FF2B5EF4-FFF2-40B4-BE49-F238E27FC236}">
                <a16:creationId xmlns:a16="http://schemas.microsoft.com/office/drawing/2014/main" id="{92EC58A1-A86C-D85D-5E03-B8E61CB93352}"/>
              </a:ext>
            </a:extLst>
          </p:cNvPr>
          <p:cNvSpPr/>
          <p:nvPr/>
        </p:nvSpPr>
        <p:spPr>
          <a:xfrm>
            <a:off x="4283968" y="2420888"/>
            <a:ext cx="3312368"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05E4F13-0B84-21A5-BF53-E0B51E06065C}"/>
              </a:ext>
            </a:extLst>
          </p:cNvPr>
          <p:cNvPicPr>
            <a:picLocks noChangeAspect="1"/>
          </p:cNvPicPr>
          <p:nvPr/>
        </p:nvPicPr>
        <p:blipFill>
          <a:blip r:embed="rId2"/>
          <a:stretch>
            <a:fillRect/>
          </a:stretch>
        </p:blipFill>
        <p:spPr>
          <a:xfrm>
            <a:off x="4406992" y="2420888"/>
            <a:ext cx="3048000" cy="2581275"/>
          </a:xfrm>
          <a:prstGeom prst="rect">
            <a:avLst/>
          </a:prstGeom>
        </p:spPr>
      </p:pic>
    </p:spTree>
    <p:extLst>
      <p:ext uri="{BB962C8B-B14F-4D97-AF65-F5344CB8AC3E}">
        <p14:creationId xmlns:p14="http://schemas.microsoft.com/office/powerpoint/2010/main" val="172719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9020" t="10364" r="28332" b="19290"/>
          <a:stretch>
            <a:fillRect/>
          </a:stretch>
        </p:blipFill>
        <p:spPr bwMode="auto">
          <a:xfrm>
            <a:off x="323528" y="1844824"/>
            <a:ext cx="8534752" cy="4798886"/>
          </a:xfrm>
          <a:prstGeom prst="rect">
            <a:avLst/>
          </a:prstGeom>
          <a:ln/>
        </p:spPr>
        <p:style>
          <a:lnRef idx="2">
            <a:schemeClr val="accent3"/>
          </a:lnRef>
          <a:fillRef idx="1">
            <a:schemeClr val="lt1"/>
          </a:fillRef>
          <a:effectRef idx="0">
            <a:schemeClr val="accent3"/>
          </a:effectRef>
          <a:fontRef idx="minor">
            <a:schemeClr val="dk1"/>
          </a:fontRef>
        </p:style>
      </p:pic>
      <p:sp>
        <p:nvSpPr>
          <p:cNvPr id="3" name="Cloud 2"/>
          <p:cNvSpPr/>
          <p:nvPr/>
        </p:nvSpPr>
        <p:spPr>
          <a:xfrm>
            <a:off x="1012792" y="116632"/>
            <a:ext cx="3199167" cy="136815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detect face :</a:t>
            </a:r>
          </a:p>
          <a:p>
            <a:pPr algn="ctr"/>
            <a:endParaRPr lang="en-US" dirty="0"/>
          </a:p>
        </p:txBody>
      </p:sp>
      <p:pic>
        <p:nvPicPr>
          <p:cNvPr id="5" name="Picture 4">
            <a:extLst>
              <a:ext uri="{FF2B5EF4-FFF2-40B4-BE49-F238E27FC236}">
                <a16:creationId xmlns:a16="http://schemas.microsoft.com/office/drawing/2014/main" id="{AE7A00E9-46DF-87CD-5BEF-B76CD5E17607}"/>
              </a:ext>
            </a:extLst>
          </p:cNvPr>
          <p:cNvPicPr>
            <a:picLocks noChangeAspect="1"/>
          </p:cNvPicPr>
          <p:nvPr/>
        </p:nvPicPr>
        <p:blipFill>
          <a:blip r:embed="rId3"/>
          <a:stretch>
            <a:fillRect/>
          </a:stretch>
        </p:blipFill>
        <p:spPr>
          <a:xfrm>
            <a:off x="18904" y="1672517"/>
            <a:ext cx="9144000" cy="5143500"/>
          </a:xfrm>
          <a:prstGeom prst="rect">
            <a:avLst/>
          </a:prstGeom>
        </p:spPr>
      </p:pic>
    </p:spTree>
    <p:extLst>
      <p:ext uri="{BB962C8B-B14F-4D97-AF65-F5344CB8AC3E}">
        <p14:creationId xmlns:p14="http://schemas.microsoft.com/office/powerpoint/2010/main" val="361037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839736699"/>
              </p:ext>
            </p:extLst>
          </p:nvPr>
        </p:nvGraphicFramePr>
        <p:xfrm>
          <a:off x="25852" y="620688"/>
          <a:ext cx="7000924" cy="91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2803410368"/>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0571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467544" y="130882"/>
            <a:ext cx="3168352" cy="151216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data base images:</a:t>
            </a:r>
          </a:p>
        </p:txBody>
      </p:sp>
      <p:pic>
        <p:nvPicPr>
          <p:cNvPr id="4" name="Picture 3">
            <a:extLst>
              <a:ext uri="{FF2B5EF4-FFF2-40B4-BE49-F238E27FC236}">
                <a16:creationId xmlns:a16="http://schemas.microsoft.com/office/drawing/2014/main" id="{B7730924-FFEF-FB8A-4ECF-33A318C1BB98}"/>
              </a:ext>
            </a:extLst>
          </p:cNvPr>
          <p:cNvPicPr>
            <a:picLocks noChangeAspect="1"/>
          </p:cNvPicPr>
          <p:nvPr/>
        </p:nvPicPr>
        <p:blipFill>
          <a:blip r:embed="rId2"/>
          <a:stretch>
            <a:fillRect/>
          </a:stretch>
        </p:blipFill>
        <p:spPr>
          <a:xfrm>
            <a:off x="0" y="1714500"/>
            <a:ext cx="9144000" cy="5143500"/>
          </a:xfrm>
          <a:prstGeom prst="rect">
            <a:avLst/>
          </a:prstGeom>
        </p:spPr>
      </p:pic>
    </p:spTree>
    <p:extLst>
      <p:ext uri="{BB962C8B-B14F-4D97-AF65-F5344CB8AC3E}">
        <p14:creationId xmlns:p14="http://schemas.microsoft.com/office/powerpoint/2010/main" val="32270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8290130_236441616832679_1827173152_o.jpg"/>
          <p:cNvPicPr/>
          <p:nvPr/>
        </p:nvPicPr>
        <p:blipFill>
          <a:blip r:embed="rId2" cstate="print"/>
          <a:stretch>
            <a:fillRect/>
          </a:stretch>
        </p:blipFill>
        <p:spPr>
          <a:xfrm>
            <a:off x="3357554" y="620688"/>
            <a:ext cx="5786446" cy="623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loud 2"/>
          <p:cNvSpPr/>
          <p:nvPr/>
        </p:nvSpPr>
        <p:spPr>
          <a:xfrm>
            <a:off x="0" y="714356"/>
            <a:ext cx="3214678" cy="447797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When we applied the </a:t>
            </a:r>
            <a:r>
              <a:rPr lang="en-US" dirty="0" err="1">
                <a:solidFill>
                  <a:schemeClr val="tx1"/>
                </a:solidFill>
              </a:rPr>
              <a:t>openCV</a:t>
            </a:r>
            <a:r>
              <a:rPr lang="en-US" dirty="0">
                <a:solidFill>
                  <a:schemeClr val="tx1"/>
                </a:solidFill>
              </a:rPr>
              <a:t> python code, the code was able to successfully recognize the faces, it detect the faces and write the names of recognized persons as shown: </a:t>
            </a:r>
          </a:p>
        </p:txBody>
      </p:sp>
      <p:pic>
        <p:nvPicPr>
          <p:cNvPr id="7" name="Picture 6">
            <a:extLst>
              <a:ext uri="{FF2B5EF4-FFF2-40B4-BE49-F238E27FC236}">
                <a16:creationId xmlns:a16="http://schemas.microsoft.com/office/drawing/2014/main" id="{EDC4EA84-566B-BD2D-8842-FC7EB53FBC14}"/>
              </a:ext>
            </a:extLst>
          </p:cNvPr>
          <p:cNvPicPr>
            <a:picLocks noChangeAspect="1"/>
          </p:cNvPicPr>
          <p:nvPr/>
        </p:nvPicPr>
        <p:blipFill>
          <a:blip r:embed="rId3"/>
          <a:stretch>
            <a:fillRect/>
          </a:stretch>
        </p:blipFill>
        <p:spPr>
          <a:xfrm>
            <a:off x="3214678" y="476672"/>
            <a:ext cx="7719483" cy="6381328"/>
          </a:xfrm>
          <a:prstGeom prst="rect">
            <a:avLst/>
          </a:prstGeom>
        </p:spPr>
      </p:pic>
    </p:spTree>
    <p:extLst>
      <p:ext uri="{BB962C8B-B14F-4D97-AF65-F5344CB8AC3E}">
        <p14:creationId xmlns:p14="http://schemas.microsoft.com/office/powerpoint/2010/main" val="2230462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l="12137" r="12137"/>
          <a:stretch/>
        </p:blipFill>
        <p:spPr>
          <a:xfrm>
            <a:off x="2915816" y="1556792"/>
            <a:ext cx="5286412" cy="4160504"/>
          </a:xfrm>
          <a:prstGeom prst="rect">
            <a:avLst/>
          </a:prstGeom>
          <a:ln/>
        </p:spPr>
        <p:style>
          <a:lnRef idx="1">
            <a:schemeClr val="accent3"/>
          </a:lnRef>
          <a:fillRef idx="2">
            <a:schemeClr val="accent3"/>
          </a:fillRef>
          <a:effectRef idx="1">
            <a:schemeClr val="accent3"/>
          </a:effectRef>
          <a:fontRef idx="minor">
            <a:schemeClr val="dk1"/>
          </a:fontRef>
        </p:style>
      </p:pic>
      <p:sp>
        <p:nvSpPr>
          <p:cNvPr id="7" name="Cloud 6"/>
          <p:cNvSpPr/>
          <p:nvPr/>
        </p:nvSpPr>
        <p:spPr>
          <a:xfrm>
            <a:off x="0" y="857232"/>
            <a:ext cx="3168352" cy="216024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Then the code will creates a text file for present students as shown:</a:t>
            </a:r>
          </a:p>
        </p:txBody>
      </p:sp>
    </p:spTree>
    <p:extLst>
      <p:ext uri="{BB962C8B-B14F-4D97-AF65-F5344CB8AC3E}">
        <p14:creationId xmlns:p14="http://schemas.microsoft.com/office/powerpoint/2010/main" val="357084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JO" dirty="0"/>
          </a:p>
        </p:txBody>
      </p:sp>
      <p:pic>
        <p:nvPicPr>
          <p:cNvPr id="4" name="Picture 2"/>
          <p:cNvPicPr>
            <a:picLocks noGrp="1" noChangeAspect="1" noChangeArrowheads="1"/>
          </p:cNvPicPr>
          <p:nvPr>
            <p:ph idx="1"/>
          </p:nvPr>
        </p:nvPicPr>
        <p:blipFill>
          <a:blip r:embed="rId3"/>
          <a:stretch>
            <a:fillRect/>
          </a:stretch>
        </p:blipFill>
        <p:spPr bwMode="auto">
          <a:xfrm>
            <a:off x="199727" y="332656"/>
            <a:ext cx="8620745" cy="5133107"/>
          </a:xfrm>
          <a:prstGeom prst="rect">
            <a:avLst/>
          </a:prstGeom>
          <a:noFill/>
          <a:ln w="9525">
            <a:noFill/>
            <a:miter lim="800000"/>
            <a:headEnd/>
            <a:tailEnd/>
          </a:ln>
          <a:effectLst/>
        </p:spPr>
      </p:pic>
    </p:spTree>
    <p:extLst>
      <p:ext uri="{BB962C8B-B14F-4D97-AF65-F5344CB8AC3E}">
        <p14:creationId xmlns:p14="http://schemas.microsoft.com/office/powerpoint/2010/main" val="2843799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289241384"/>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824080907"/>
              </p:ext>
            </p:extLst>
          </p:nvPr>
        </p:nvGraphicFramePr>
        <p:xfrm>
          <a:off x="539552" y="620688"/>
          <a:ext cx="5832648" cy="994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0893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59726290"/>
              </p:ext>
            </p:extLst>
          </p:nvPr>
        </p:nvGraphicFramePr>
        <p:xfrm>
          <a:off x="323528" y="620688"/>
          <a:ext cx="2592288" cy="1109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1979046387"/>
              </p:ext>
            </p:extLst>
          </p:nvPr>
        </p:nvGraphicFramePr>
        <p:xfrm>
          <a:off x="1115616" y="1916832"/>
          <a:ext cx="7772400" cy="35779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94127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50003602"/>
              </p:ext>
            </p:extLst>
          </p:nvPr>
        </p:nvGraphicFramePr>
        <p:xfrm>
          <a:off x="323528" y="548680"/>
          <a:ext cx="3826768" cy="994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791232679"/>
              </p:ext>
            </p:extLst>
          </p:nvPr>
        </p:nvGraphicFramePr>
        <p:xfrm>
          <a:off x="214282" y="1714488"/>
          <a:ext cx="8715436"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94742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773943773"/>
              </p:ext>
            </p:extLst>
          </p:nvPr>
        </p:nvGraphicFramePr>
        <p:xfrm>
          <a:off x="395536" y="2204864"/>
          <a:ext cx="8070110" cy="331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023634794"/>
              </p:ext>
            </p:extLst>
          </p:nvPr>
        </p:nvGraphicFramePr>
        <p:xfrm>
          <a:off x="571472" y="642918"/>
          <a:ext cx="2920408" cy="923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31465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42" t="35738" r="43297" b="12929"/>
          <a:stretch/>
        </p:blipFill>
        <p:spPr bwMode="auto">
          <a:xfrm>
            <a:off x="0" y="-171400"/>
            <a:ext cx="9144000" cy="70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18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6127603"/>
              </p:ext>
            </p:extLst>
          </p:nvPr>
        </p:nvGraphicFramePr>
        <p:xfrm>
          <a:off x="611560" y="1500174"/>
          <a:ext cx="7817988"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531053213"/>
              </p:ext>
            </p:extLst>
          </p:nvPr>
        </p:nvGraphicFramePr>
        <p:xfrm>
          <a:off x="423329" y="332656"/>
          <a:ext cx="4320480"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6" name="Picture 2"/>
          <p:cNvPicPr>
            <a:picLocks noChangeAspect="1" noChangeArrowheads="1"/>
          </p:cNvPicPr>
          <p:nvPr/>
        </p:nvPicPr>
        <p:blipFill>
          <a:blip r:embed="rId12"/>
          <a:srcRect/>
          <a:stretch>
            <a:fillRect/>
          </a:stretch>
        </p:blipFill>
        <p:spPr bwMode="auto">
          <a:xfrm>
            <a:off x="2000232" y="3643314"/>
            <a:ext cx="2286016" cy="15001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13"/>
          <a:srcRect/>
          <a:stretch>
            <a:fillRect/>
          </a:stretch>
        </p:blipFill>
        <p:spPr bwMode="auto">
          <a:xfrm>
            <a:off x="4714876" y="3643314"/>
            <a:ext cx="1704975" cy="1381125"/>
          </a:xfrm>
          <a:prstGeom prst="rect">
            <a:avLst/>
          </a:prstGeom>
          <a:noFill/>
          <a:ln w="9525">
            <a:noFill/>
            <a:miter lim="800000"/>
            <a:headEnd/>
            <a:tailEnd/>
          </a:ln>
          <a:effectLst/>
        </p:spPr>
      </p:pic>
    </p:spTree>
    <p:extLst>
      <p:ext uri="{BB962C8B-B14F-4D97-AF65-F5344CB8AC3E}">
        <p14:creationId xmlns:p14="http://schemas.microsoft.com/office/powerpoint/2010/main" val="334406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288552475"/>
              </p:ext>
            </p:extLst>
          </p:nvPr>
        </p:nvGraphicFramePr>
        <p:xfrm>
          <a:off x="500034" y="500042"/>
          <a:ext cx="8028384" cy="5346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1546228"/>
              </p:ext>
            </p:extLst>
          </p:nvPr>
        </p:nvGraphicFramePr>
        <p:xfrm>
          <a:off x="539552" y="188640"/>
          <a:ext cx="4320480" cy="10801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259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58114269"/>
              </p:ext>
            </p:extLst>
          </p:nvPr>
        </p:nvGraphicFramePr>
        <p:xfrm>
          <a:off x="323528" y="332656"/>
          <a:ext cx="7772400" cy="949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214156113"/>
              </p:ext>
            </p:extLst>
          </p:nvPr>
        </p:nvGraphicFramePr>
        <p:xfrm>
          <a:off x="1259632" y="2204864"/>
          <a:ext cx="6812830" cy="4032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50" name="Picture 2"/>
          <p:cNvPicPr>
            <a:picLocks noChangeAspect="1" noChangeArrowheads="1"/>
          </p:cNvPicPr>
          <p:nvPr/>
        </p:nvPicPr>
        <p:blipFill>
          <a:blip r:embed="rId12"/>
          <a:srcRect/>
          <a:stretch>
            <a:fillRect/>
          </a:stretch>
        </p:blipFill>
        <p:spPr bwMode="auto">
          <a:xfrm>
            <a:off x="0" y="1428736"/>
            <a:ext cx="2138367" cy="1357312"/>
          </a:xfrm>
          <a:prstGeom prst="rect">
            <a:avLst/>
          </a:prstGeom>
          <a:ln>
            <a:noFill/>
          </a:ln>
          <a:effectLst>
            <a:softEdge rad="112500"/>
          </a:effectLst>
        </p:spPr>
      </p:pic>
      <p:pic>
        <p:nvPicPr>
          <p:cNvPr id="2051" name="Picture 3"/>
          <p:cNvPicPr>
            <a:picLocks noChangeAspect="1" noChangeArrowheads="1"/>
          </p:cNvPicPr>
          <p:nvPr/>
        </p:nvPicPr>
        <p:blipFill>
          <a:blip r:embed="rId13"/>
          <a:srcRect/>
          <a:stretch>
            <a:fillRect/>
          </a:stretch>
        </p:blipFill>
        <p:spPr bwMode="auto">
          <a:xfrm>
            <a:off x="0" y="4572008"/>
            <a:ext cx="2786050" cy="17594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14"/>
          <a:srcRect/>
          <a:stretch>
            <a:fillRect/>
          </a:stretch>
        </p:blipFill>
        <p:spPr bwMode="auto">
          <a:xfrm>
            <a:off x="7215207" y="5000637"/>
            <a:ext cx="1928794" cy="1857364"/>
          </a:xfrm>
          <a:prstGeom prst="rect">
            <a:avLst/>
          </a:prstGeom>
          <a:noFill/>
          <a:ln w="9525">
            <a:noFill/>
            <a:miter lim="800000"/>
            <a:headEnd/>
            <a:tailEnd/>
          </a:ln>
          <a:effectLst/>
        </p:spPr>
      </p:pic>
      <p:pic>
        <p:nvPicPr>
          <p:cNvPr id="2053" name="Picture 5"/>
          <p:cNvPicPr>
            <a:picLocks noChangeAspect="1" noChangeArrowheads="1"/>
          </p:cNvPicPr>
          <p:nvPr/>
        </p:nvPicPr>
        <p:blipFill>
          <a:blip r:embed="rId15"/>
          <a:srcRect/>
          <a:stretch>
            <a:fillRect/>
          </a:stretch>
        </p:blipFill>
        <p:spPr bwMode="auto">
          <a:xfrm>
            <a:off x="6500826" y="1428736"/>
            <a:ext cx="2214578" cy="1312925"/>
          </a:xfrm>
          <a:prstGeom prst="rect">
            <a:avLst/>
          </a:prstGeom>
          <a:noFill/>
          <a:ln w="9525">
            <a:noFill/>
            <a:miter lim="800000"/>
            <a:headEnd/>
            <a:tailEnd/>
          </a:ln>
          <a:effectLst/>
        </p:spPr>
      </p:pic>
    </p:spTree>
    <p:extLst>
      <p:ext uri="{BB962C8B-B14F-4D97-AF65-F5344CB8AC3E}">
        <p14:creationId xmlns:p14="http://schemas.microsoft.com/office/powerpoint/2010/main" val="219281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pic>
        <p:nvPicPr>
          <p:cNvPr id="4" name="Picture 2"/>
          <p:cNvPicPr>
            <a:picLocks noGrp="1" noChangeAspect="1" noChangeArrowheads="1"/>
          </p:cNvPicPr>
          <p:nvPr>
            <p:ph idx="1"/>
          </p:nvPr>
        </p:nvPicPr>
        <p:blipFill>
          <a:blip r:embed="rId2"/>
          <a:stretch>
            <a:fillRect/>
          </a:stretch>
        </p:blipFill>
        <p:spPr bwMode="auto">
          <a:xfrm>
            <a:off x="1193294" y="2160588"/>
            <a:ext cx="5181025" cy="3881437"/>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0" y="0"/>
            <a:ext cx="9144000" cy="7029400"/>
          </a:xfrm>
          <a:prstGeom prst="rect">
            <a:avLst/>
          </a:prstGeom>
          <a:noFill/>
          <a:ln w="9525">
            <a:noFill/>
            <a:miter lim="800000"/>
            <a:headEnd/>
            <a:tailEnd/>
          </a:ln>
          <a:effectLst/>
        </p:spPr>
      </p:pic>
    </p:spTree>
    <p:extLst>
      <p:ext uri="{BB962C8B-B14F-4D97-AF65-F5344CB8AC3E}">
        <p14:creationId xmlns:p14="http://schemas.microsoft.com/office/powerpoint/2010/main" val="398630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98205553"/>
              </p:ext>
            </p:extLst>
          </p:nvPr>
        </p:nvGraphicFramePr>
        <p:xfrm>
          <a:off x="16407" y="188640"/>
          <a:ext cx="5238344" cy="1470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ftft.PNG"/>
          <p:cNvPicPr>
            <a:picLocks noChangeAspect="1"/>
          </p:cNvPicPr>
          <p:nvPr/>
        </p:nvPicPr>
        <p:blipFill>
          <a:blip r:embed="rId7"/>
          <a:stretch>
            <a:fillRect/>
          </a:stretch>
        </p:blipFill>
        <p:spPr>
          <a:xfrm>
            <a:off x="3643306" y="1428736"/>
            <a:ext cx="4572032" cy="5214950"/>
          </a:xfrm>
          <a:prstGeom prst="rect">
            <a:avLst/>
          </a:prstGeom>
        </p:spPr>
        <p:style>
          <a:lnRef idx="1">
            <a:schemeClr val="accent3"/>
          </a:lnRef>
          <a:fillRef idx="2">
            <a:schemeClr val="accent3"/>
          </a:fillRef>
          <a:effectRef idx="1">
            <a:schemeClr val="accent3"/>
          </a:effectRef>
          <a:fontRef idx="minor">
            <a:schemeClr val="dk1"/>
          </a:fontRef>
        </p:style>
      </p:pic>
    </p:spTree>
    <p:extLst>
      <p:ext uri="{BB962C8B-B14F-4D97-AF65-F5344CB8AC3E}">
        <p14:creationId xmlns:p14="http://schemas.microsoft.com/office/powerpoint/2010/main" val="374684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966219895"/>
              </p:ext>
            </p:extLst>
          </p:nvPr>
        </p:nvGraphicFramePr>
        <p:xfrm>
          <a:off x="428596" y="185736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4205284282"/>
              </p:ext>
            </p:extLst>
          </p:nvPr>
        </p:nvGraphicFramePr>
        <p:xfrm>
          <a:off x="539552" y="404664"/>
          <a:ext cx="5238344" cy="1000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7802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1F93-33E6-AAF8-A0F3-0A21D3DCA97E}"/>
              </a:ext>
            </a:extLst>
          </p:cNvPr>
          <p:cNvSpPr>
            <a:spLocks noGrp="1"/>
          </p:cNvSpPr>
          <p:nvPr>
            <p:ph type="title"/>
          </p:nvPr>
        </p:nvSpPr>
        <p:spPr>
          <a:xfrm>
            <a:off x="1443491" y="867036"/>
            <a:ext cx="6571343" cy="1049235"/>
          </a:xfrm>
        </p:spPr>
        <p:txBody>
          <a:bodyPr>
            <a:normAutofit fontScale="90000"/>
          </a:bodyPr>
          <a:lstStyle/>
          <a:p>
            <a:r>
              <a:rPr lang="en-IN"/>
              <a:t>WHAT IS </a:t>
            </a:r>
            <a:r>
              <a:rPr lang="en-US" sz="3200">
                <a:solidFill>
                  <a:schemeClr val="tx1"/>
                </a:solidFill>
                <a:latin typeface="+mn-lt"/>
                <a:cs typeface="Arial" pitchFamily="34" charset="0"/>
              </a:rPr>
              <a:t>Viola Jones algorithm ?</a:t>
            </a:r>
            <a:br>
              <a:rPr lang="en-US" sz="3200">
                <a:solidFill>
                  <a:schemeClr val="tx1"/>
                </a:solidFill>
                <a:latin typeface="+mn-lt"/>
                <a:cs typeface="Arial" pitchFamily="34" charset="0"/>
              </a:rPr>
            </a:br>
            <a:br>
              <a:rPr lang="en-IN"/>
            </a:br>
            <a:endParaRPr lang="en-IN" dirty="0"/>
          </a:p>
        </p:txBody>
      </p:sp>
      <p:sp>
        <p:nvSpPr>
          <p:cNvPr id="3" name="Content Placeholder 2">
            <a:extLst>
              <a:ext uri="{FF2B5EF4-FFF2-40B4-BE49-F238E27FC236}">
                <a16:creationId xmlns:a16="http://schemas.microsoft.com/office/drawing/2014/main" id="{3EBECA21-3FE3-B2A5-886C-031A2D809676}"/>
              </a:ext>
            </a:extLst>
          </p:cNvPr>
          <p:cNvSpPr>
            <a:spLocks noGrp="1"/>
          </p:cNvSpPr>
          <p:nvPr>
            <p:ph idx="1"/>
          </p:nvPr>
        </p:nvSpPr>
        <p:spPr/>
        <p:txBody>
          <a:bodyPr>
            <a:normAutofit/>
          </a:bodyPr>
          <a:lstStyle/>
          <a:p>
            <a:pPr algn="l"/>
            <a:r>
              <a:rPr lang="en-US" sz="2400" b="0" i="0" dirty="0">
                <a:solidFill>
                  <a:srgbClr val="292929"/>
                </a:solidFill>
                <a:effectLst/>
                <a:latin typeface="charter"/>
              </a:rPr>
              <a:t>Developed in 2001 by Paul Viola and Michael Jones, the Viola-Jones algorithm is an object-recognition framework that allows the detection of image features in real-time.</a:t>
            </a:r>
          </a:p>
          <a:p>
            <a:pPr algn="l"/>
            <a:r>
              <a:rPr lang="en-US" sz="2400" b="0" i="0" dirty="0">
                <a:solidFill>
                  <a:srgbClr val="292929"/>
                </a:solidFill>
                <a:effectLst/>
                <a:latin typeface="charter"/>
              </a:rPr>
              <a:t>Despite being an outdated framework, Viola-Jones is quite powerful and its application has proven to be exceptionally notable in real-time face detection.</a:t>
            </a:r>
          </a:p>
        </p:txBody>
      </p:sp>
    </p:spTree>
    <p:extLst>
      <p:ext uri="{BB962C8B-B14F-4D97-AF65-F5344CB8AC3E}">
        <p14:creationId xmlns:p14="http://schemas.microsoft.com/office/powerpoint/2010/main" val="1514908187"/>
      </p:ext>
    </p:extLst>
  </p:cSld>
  <p:clrMapOvr>
    <a:masterClrMapping/>
  </p:clrMapOvr>
</p:sld>
</file>

<file path=ppt/theme/theme1.xml><?xml version="1.0" encoding="utf-8"?>
<a:theme xmlns:a="http://schemas.openxmlformats.org/drawingml/2006/main" name="Facet">
  <a:themeElements>
    <a:clrScheme name="Facet">
      <a:dk1>
        <a:sysClr val="windowText" lastClr="FFFFFF"/>
      </a:dk1>
      <a:lt1>
        <a:sysClr val="window" lastClr="202020"/>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FFFFFF"/>
      </a:dk1>
      <a:lt1>
        <a:sysClr val="window" lastClr="20202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1496</TotalTime>
  <Words>885</Words>
  <Application>Microsoft Office PowerPoint</Application>
  <PresentationFormat>On-screen Show (4:3)</PresentationFormat>
  <Paragraphs>77</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Unicode MS</vt:lpstr>
      <vt:lpstr>Calibri</vt:lpstr>
      <vt:lpstr>charter</vt:lpstr>
      <vt:lpstr>sohne</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Viola Jones algorithm ?  </vt:lpstr>
      <vt:lpstr>PowerPoint Presentation</vt:lpstr>
      <vt:lpstr>PowerPoint Presentation</vt:lpstr>
      <vt:lpstr>HAAR-like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horizon</dc:creator>
  <cp:lastModifiedBy>Dipesh Kr Burnwal</cp:lastModifiedBy>
  <cp:revision>64</cp:revision>
  <dcterms:created xsi:type="dcterms:W3CDTF">2017-05-17T10:25:27Z</dcterms:created>
  <dcterms:modified xsi:type="dcterms:W3CDTF">2022-06-23T08:10:25Z</dcterms:modified>
</cp:coreProperties>
</file>